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3" r:id="rId3"/>
    <p:sldId id="270" r:id="rId4"/>
    <p:sldId id="283" r:id="rId5"/>
    <p:sldId id="271" r:id="rId6"/>
    <p:sldId id="272" r:id="rId7"/>
    <p:sldId id="274" r:id="rId8"/>
    <p:sldId id="275" r:id="rId9"/>
    <p:sldId id="277" r:id="rId10"/>
    <p:sldId id="279" r:id="rId11"/>
    <p:sldId id="281"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79" d="100"/>
          <a:sy n="79" d="100"/>
        </p:scale>
        <p:origin x="850" y="4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7DF26-2C7B-4592-8C6B-3F5B7EFA08AD}" type="datetimeFigureOut">
              <a:rPr lang="it-IT" smtClean="0"/>
              <a:t>06/04/2023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9E628C-768C-4885-BC39-207DFE976BBC}" type="slidenum">
              <a:rPr lang="it-IT" smtClean="0"/>
              <a:t>‹N›</a:t>
            </a:fld>
            <a:endParaRPr lang="it-IT"/>
          </a:p>
        </p:txBody>
      </p:sp>
    </p:spTree>
    <p:extLst>
      <p:ext uri="{BB962C8B-B14F-4D97-AF65-F5344CB8AC3E}">
        <p14:creationId xmlns:p14="http://schemas.microsoft.com/office/powerpoint/2010/main" val="31685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A69E628C-768C-4885-BC39-207DFE976BBC}" type="slidenum">
              <a:rPr lang="it-IT" smtClean="0"/>
              <a:t>3</a:t>
            </a:fld>
            <a:endParaRPr lang="it-IT"/>
          </a:p>
        </p:txBody>
      </p:sp>
    </p:spTree>
    <p:extLst>
      <p:ext uri="{BB962C8B-B14F-4D97-AF65-F5344CB8AC3E}">
        <p14:creationId xmlns:p14="http://schemas.microsoft.com/office/powerpoint/2010/main" val="3886526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A69E628C-768C-4885-BC39-207DFE976BBC}" type="slidenum">
              <a:rPr lang="it-IT" smtClean="0"/>
              <a:t>4</a:t>
            </a:fld>
            <a:endParaRPr lang="it-IT"/>
          </a:p>
        </p:txBody>
      </p:sp>
    </p:spTree>
    <p:extLst>
      <p:ext uri="{BB962C8B-B14F-4D97-AF65-F5344CB8AC3E}">
        <p14:creationId xmlns:p14="http://schemas.microsoft.com/office/powerpoint/2010/main" val="2991328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A69E628C-768C-4885-BC39-207DFE976BBC}" type="slidenum">
              <a:rPr lang="it-IT" smtClean="0"/>
              <a:t>10</a:t>
            </a:fld>
            <a:endParaRPr lang="it-IT"/>
          </a:p>
        </p:txBody>
      </p:sp>
    </p:spTree>
    <p:extLst>
      <p:ext uri="{BB962C8B-B14F-4D97-AF65-F5344CB8AC3E}">
        <p14:creationId xmlns:p14="http://schemas.microsoft.com/office/powerpoint/2010/main" val="4273050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29C311-D44B-202B-DA3F-C702A7AA13A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F165431-BC3C-DEF2-B87C-9051BDCF11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643F98F-EA98-BFEA-6AED-9C9F5A3EF234}"/>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2E594F9F-1C2A-2235-0938-6E7DB6DA291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85A581-05F1-5A21-E82D-07BEBB197BAD}"/>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4148067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791001-DB52-FA7E-0ED3-7BBA6652253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A8B2568-6C91-E922-3FDE-426C60BDBAF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12C44A3-55B7-8A06-EC19-F4B0B2BEE285}"/>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D11D4D8C-3F10-1FBC-F69A-C5AEC6BD291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C76DB3C-E338-A9B7-C13E-AC520B20F241}"/>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2934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0C6A295-6811-68D6-1A16-BB2F90FA7D0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7F3E146-5FC9-B77A-FEBA-37F256C66F8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8FCF126-E930-246E-7B86-47CDAFECBD0E}"/>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E0C75458-B13E-9374-4A78-01813D5F383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A0166C7-4A00-E678-8763-5EF8DE026CB3}"/>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73615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DDED05-4B42-54DB-2265-16BE7E3A803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B6F7765-8D26-9195-5615-402E26F8B4E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1294349-BA1A-6604-DA8E-3A67EAB267C8}"/>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02EE9847-A498-468D-D5D2-02AB262092E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053C536-5A6F-FB29-5362-C89A94FE390E}"/>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3776348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E965CB-3F05-1FE2-C62A-C7FCDE97E34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1E29578-8221-284F-FE7A-EF1C7F28AE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85956DA-D61D-CE0A-D577-9E6ED0B7A1DF}"/>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FE7ED300-4D6A-F46A-0288-3839DC7639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8CD007D-091F-6585-EFAF-B8BBCE50976C}"/>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330305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16ACEC-F092-7A54-1F2C-256A5CA4D87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3E08F5B-A825-AE83-03C5-E0E58E2384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814DCA9-A867-7560-563F-3A8C70C92EB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098165B-CCCD-2EA4-D897-EE72C103FBFF}"/>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6" name="Segnaposto piè di pagina 5">
            <a:extLst>
              <a:ext uri="{FF2B5EF4-FFF2-40B4-BE49-F238E27FC236}">
                <a16:creationId xmlns:a16="http://schemas.microsoft.com/office/drawing/2014/main" id="{21B8BB78-E9D3-152F-4E03-7DDC04DF1C4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28056C9-65CF-FB69-1132-5E803937CCF8}"/>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1028689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67FD1-DB00-DFB7-7B58-0664613BCB5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051FD3F-3D2E-363C-F31D-3A4092AF00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8DB2DC1-9CA3-FF3D-684D-80EB467315A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8EC3A9F-C9B4-B68C-79CD-85DB7CA62E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3BA8588-EEDF-70EE-5950-D53AAD6D8FE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41AB590-F440-0397-A099-3AF104A240F0}"/>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8" name="Segnaposto piè di pagina 7">
            <a:extLst>
              <a:ext uri="{FF2B5EF4-FFF2-40B4-BE49-F238E27FC236}">
                <a16:creationId xmlns:a16="http://schemas.microsoft.com/office/drawing/2014/main" id="{61C70623-CC51-1434-3737-E8F1BAF3378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5F5F9DD-24FD-A624-CD9E-9DF93E1BD5C4}"/>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322455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E89F6-9905-6801-A057-A1339DB6E66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E04B537-7177-B93C-D6DB-0E17E435A608}"/>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4" name="Segnaposto piè di pagina 3">
            <a:extLst>
              <a:ext uri="{FF2B5EF4-FFF2-40B4-BE49-F238E27FC236}">
                <a16:creationId xmlns:a16="http://schemas.microsoft.com/office/drawing/2014/main" id="{774F68B1-B8B3-7182-9A22-E3868B0E307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571EF6E-6EE5-76B5-AE94-8F1AC7F47862}"/>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1165095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248044A-649A-1184-DDA9-B151A939C97C}"/>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3" name="Segnaposto piè di pagina 2">
            <a:extLst>
              <a:ext uri="{FF2B5EF4-FFF2-40B4-BE49-F238E27FC236}">
                <a16:creationId xmlns:a16="http://schemas.microsoft.com/office/drawing/2014/main" id="{152DEF6D-8ECF-6785-CDEA-EB9AEA09203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704D8F0-DC44-E77F-8DF0-91D13CB5E0D6}"/>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406339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114C47-3EF2-78F7-C28E-C6D582342D3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78CF7D0-ADAC-5D1B-9B57-538D13079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41DC3BA-09A6-943E-E193-1FB8F31CCA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394C130-59D8-8172-6ED2-D305100EE741}"/>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6" name="Segnaposto piè di pagina 5">
            <a:extLst>
              <a:ext uri="{FF2B5EF4-FFF2-40B4-BE49-F238E27FC236}">
                <a16:creationId xmlns:a16="http://schemas.microsoft.com/office/drawing/2014/main" id="{8DF25D84-DC72-B2E8-6A4A-5CEEDCF6AB5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2D64C65-81B8-21E8-25F5-BB83CC1089BA}"/>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2550499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542013-C480-AF40-66EF-B6C1EC65924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D6D93C4-8202-531B-5F19-5AE1474619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1A09359-DFCC-A05F-3EB1-C20B90D731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2BB78A-5880-6749-443E-6EEFFE28462D}"/>
              </a:ext>
            </a:extLst>
          </p:cNvPr>
          <p:cNvSpPr>
            <a:spLocks noGrp="1"/>
          </p:cNvSpPr>
          <p:nvPr>
            <p:ph type="dt" sz="half" idx="10"/>
          </p:nvPr>
        </p:nvSpPr>
        <p:spPr/>
        <p:txBody>
          <a:bodyPr/>
          <a:lstStyle/>
          <a:p>
            <a:fld id="{E636745D-53CE-4380-B93E-6134A62C9107}" type="datetimeFigureOut">
              <a:rPr lang="it-IT" smtClean="0"/>
              <a:t>06/04/2023</a:t>
            </a:fld>
            <a:endParaRPr lang="it-IT"/>
          </a:p>
        </p:txBody>
      </p:sp>
      <p:sp>
        <p:nvSpPr>
          <p:cNvPr id="6" name="Segnaposto piè di pagina 5">
            <a:extLst>
              <a:ext uri="{FF2B5EF4-FFF2-40B4-BE49-F238E27FC236}">
                <a16:creationId xmlns:a16="http://schemas.microsoft.com/office/drawing/2014/main" id="{1626E114-4E8A-D587-F9A9-B506C611FBD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CA39FC7-65AC-C2B5-FBF2-CA746B851FA8}"/>
              </a:ext>
            </a:extLst>
          </p:cNvPr>
          <p:cNvSpPr>
            <a:spLocks noGrp="1"/>
          </p:cNvSpPr>
          <p:nvPr>
            <p:ph type="sldNum" sz="quarter" idx="12"/>
          </p:nvPr>
        </p:nvSpPr>
        <p:spPr/>
        <p:txBody>
          <a:bodyPr/>
          <a:lstStyle/>
          <a:p>
            <a:fld id="{66B55355-E5EF-4C0D-9F2C-35ACB6541435}" type="slidenum">
              <a:rPr lang="it-IT" smtClean="0"/>
              <a:t>‹N›</a:t>
            </a:fld>
            <a:endParaRPr lang="it-IT"/>
          </a:p>
        </p:txBody>
      </p:sp>
    </p:spTree>
    <p:extLst>
      <p:ext uri="{BB962C8B-B14F-4D97-AF65-F5344CB8AC3E}">
        <p14:creationId xmlns:p14="http://schemas.microsoft.com/office/powerpoint/2010/main" val="346818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CEC5863-18F0-47EE-AA2D-0D80316EC1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3E5E69C-387B-3436-2A7B-77E4AD95D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DB6C985-16A5-F0AF-AF7B-D51BE8EB77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6745D-53CE-4380-B93E-6134A62C9107}" type="datetimeFigureOut">
              <a:rPr lang="it-IT" smtClean="0"/>
              <a:t>06/04/2023</a:t>
            </a:fld>
            <a:endParaRPr lang="it-IT"/>
          </a:p>
        </p:txBody>
      </p:sp>
      <p:sp>
        <p:nvSpPr>
          <p:cNvPr id="5" name="Segnaposto piè di pagina 4">
            <a:extLst>
              <a:ext uri="{FF2B5EF4-FFF2-40B4-BE49-F238E27FC236}">
                <a16:creationId xmlns:a16="http://schemas.microsoft.com/office/drawing/2014/main" id="{543D4184-DBCC-A339-807F-FF211A69E1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6B6E0545-B858-D2DE-4021-BBB1C9C16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55355-E5EF-4C0D-9F2C-35ACB6541435}" type="slidenum">
              <a:rPr lang="it-IT" smtClean="0"/>
              <a:t>‹N›</a:t>
            </a:fld>
            <a:endParaRPr lang="it-IT"/>
          </a:p>
        </p:txBody>
      </p:sp>
    </p:spTree>
    <p:extLst>
      <p:ext uri="{BB962C8B-B14F-4D97-AF65-F5344CB8AC3E}">
        <p14:creationId xmlns:p14="http://schemas.microsoft.com/office/powerpoint/2010/main" val="3937573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aziopiu.comune.trezzosulladda.mi.it/"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hyperlink" Target="https://www.spid.gov.it/"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sportello.si@offertasociale.it" TargetMode="Externa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4" name="Rectangle 133">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BDDD4CE-B682-0FB2-79DC-965BF3480622}"/>
              </a:ext>
            </a:extLst>
          </p:cNvPr>
          <p:cNvSpPr>
            <a:spLocks noGrp="1"/>
          </p:cNvSpPr>
          <p:nvPr>
            <p:ph type="ctrTitle"/>
          </p:nvPr>
        </p:nvSpPr>
        <p:spPr>
          <a:xfrm>
            <a:off x="970908" y="1220918"/>
            <a:ext cx="5425781" cy="4139022"/>
          </a:xfrm>
        </p:spPr>
        <p:txBody>
          <a:bodyPr anchor="t">
            <a:normAutofit fontScale="90000"/>
          </a:bodyPr>
          <a:lstStyle/>
          <a:p>
            <a:br>
              <a:rPr lang="it-IT" sz="5100" dirty="0"/>
            </a:br>
            <a:r>
              <a:rPr lang="it-IT" sz="5300" b="1" dirty="0">
                <a:solidFill>
                  <a:schemeClr val="accent2"/>
                </a:solidFill>
                <a:latin typeface="Amasis MT Pro Black" panose="02040A04050005020304" pitchFamily="18" charset="0"/>
              </a:rPr>
              <a:t>SERVIZI SCOLASTICI INTEGRATIVI </a:t>
            </a:r>
            <a:br>
              <a:rPr lang="it-IT" sz="5300" b="1" dirty="0">
                <a:solidFill>
                  <a:schemeClr val="accent2"/>
                </a:solidFill>
                <a:latin typeface="Amasis MT Pro Black" panose="02040A04050005020304" pitchFamily="18" charset="0"/>
              </a:rPr>
            </a:br>
            <a:r>
              <a:rPr lang="it-IT" sz="5300" b="1" dirty="0">
                <a:solidFill>
                  <a:schemeClr val="accent2"/>
                </a:solidFill>
                <a:latin typeface="Amasis MT Pro Black" panose="02040A04050005020304" pitchFamily="18" charset="0"/>
              </a:rPr>
              <a:t>ANNO 2023/2024</a:t>
            </a:r>
          </a:p>
        </p:txBody>
      </p:sp>
      <p:sp>
        <p:nvSpPr>
          <p:cNvPr id="159" name="Freeform: Shape 135">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0" name="Oval 13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Block Arc 139">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2" name="Freeform: Shape 141">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63" name="Straight Connector 143">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6" name="Freeform: Shape 145">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48" name="Arc 147">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0" name="Freeform: Shape 149">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5522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DDD4CE-B682-0FB2-79DC-965BF3480622}"/>
              </a:ext>
            </a:extLst>
          </p:cNvPr>
          <p:cNvSpPr>
            <a:spLocks noGrp="1"/>
          </p:cNvSpPr>
          <p:nvPr>
            <p:ph type="title"/>
          </p:nvPr>
        </p:nvSpPr>
        <p:spPr>
          <a:xfrm>
            <a:off x="838200" y="365126"/>
            <a:ext cx="10515600" cy="1055112"/>
          </a:xfrm>
        </p:spPr>
        <p:txBody>
          <a:bodyPr vert="horz" lIns="91440" tIns="45720" rIns="91440" bIns="45720" rtlCol="0" anchor="ctr">
            <a:normAutofit/>
          </a:bodyPr>
          <a:lstStyle/>
          <a:p>
            <a:pPr algn="ctr"/>
            <a:r>
              <a:rPr lang="en-US" sz="2400" kern="1200" dirty="0">
                <a:solidFill>
                  <a:srgbClr val="00B050"/>
                </a:solidFill>
                <a:latin typeface="Amasis MT Pro Black" panose="02040A04050005020304" pitchFamily="18" charset="0"/>
              </a:rPr>
              <a:t>MODALITA’ DI ISCRIZIONE AI SERVIZI: </a:t>
            </a:r>
            <a:br>
              <a:rPr lang="en-US" sz="2400" kern="1200" dirty="0">
                <a:solidFill>
                  <a:srgbClr val="00B050"/>
                </a:solidFill>
                <a:latin typeface="Amasis MT Pro Black" panose="02040A04050005020304" pitchFamily="18" charset="0"/>
              </a:rPr>
            </a:br>
            <a:r>
              <a:rPr lang="en-US" sz="2400" kern="1200" dirty="0">
                <a:solidFill>
                  <a:srgbClr val="00B050"/>
                </a:solidFill>
                <a:latin typeface="Amasis MT Pro Black" panose="02040A04050005020304" pitchFamily="18" charset="0"/>
              </a:rPr>
              <a:t>PRESCUOLA – POSTSCUOLA – TRASPORTO – PEDIBUS </a:t>
            </a:r>
          </a:p>
        </p:txBody>
      </p:sp>
      <p:sp>
        <p:nvSpPr>
          <p:cNvPr id="3" name="Sottotitolo 2">
            <a:extLst>
              <a:ext uri="{FF2B5EF4-FFF2-40B4-BE49-F238E27FC236}">
                <a16:creationId xmlns:a16="http://schemas.microsoft.com/office/drawing/2014/main" id="{033CE942-A741-DE37-AE3D-C15167CE2A05}"/>
              </a:ext>
            </a:extLst>
          </p:cNvPr>
          <p:cNvSpPr>
            <a:spLocks noGrp="1"/>
          </p:cNvSpPr>
          <p:nvPr>
            <p:ph sz="half" idx="1"/>
          </p:nvPr>
        </p:nvSpPr>
        <p:spPr>
          <a:xfrm>
            <a:off x="838200" y="1585609"/>
            <a:ext cx="5679332" cy="4708187"/>
          </a:xfrm>
        </p:spPr>
        <p:txBody>
          <a:bodyPr vert="horz" lIns="91440" tIns="45720" rIns="91440" bIns="45720" rtlCol="0">
            <a:normAutofit fontScale="62500" lnSpcReduction="20000"/>
          </a:bodyPr>
          <a:lstStyle/>
          <a:p>
            <a:pPr marL="0" indent="-228600" algn="l">
              <a:lnSpc>
                <a:spcPct val="100000"/>
              </a:lnSpc>
              <a:spcBef>
                <a:spcPts val="600"/>
              </a:spcBef>
              <a:spcAft>
                <a:spcPts val="600"/>
              </a:spcAft>
              <a:buFont typeface="Arial" panose="020B0604020202020204" pitchFamily="34" charset="0"/>
              <a:buChar char="•"/>
            </a:pPr>
            <a:endParaRPr lang="en-US" sz="1000" b="1" dirty="0">
              <a:solidFill>
                <a:srgbClr val="0070C0"/>
              </a:solidFill>
            </a:endParaRPr>
          </a:p>
          <a:p>
            <a:pPr algn="just">
              <a:lnSpc>
                <a:spcPct val="100000"/>
              </a:lnSpc>
              <a:spcBef>
                <a:spcPts val="600"/>
              </a:spcBef>
              <a:spcAft>
                <a:spcPts val="600"/>
              </a:spcAft>
              <a:buFont typeface="Wingdings" panose="05000000000000000000" pitchFamily="2" charset="2"/>
              <a:buChar char="v"/>
            </a:pPr>
            <a:r>
              <a:rPr lang="en-US" sz="1800" b="1" dirty="0">
                <a:solidFill>
                  <a:schemeClr val="accent5">
                    <a:lumMod val="75000"/>
                  </a:schemeClr>
                </a:solidFill>
              </a:rPr>
              <a:t>LE DOMANDE PERVENUTE DOPO IL 30 GIUGNO VERRANNO INSERITE IN UNA LISTA DI ATTESA, LE FAMIGLIE RICEVERANNO LA CONFERMA O IL DINIEGO, ENTRO IL 1 SETTEMBRE 2023.</a:t>
            </a:r>
          </a:p>
          <a:p>
            <a:pPr algn="just">
              <a:lnSpc>
                <a:spcPct val="100000"/>
              </a:lnSpc>
              <a:spcBef>
                <a:spcPts val="600"/>
              </a:spcBef>
              <a:spcAft>
                <a:spcPts val="600"/>
              </a:spcAft>
              <a:buFont typeface="Wingdings" panose="05000000000000000000" pitchFamily="2" charset="2"/>
              <a:buChar char="v"/>
            </a:pPr>
            <a:r>
              <a:rPr lang="en-US" sz="1800" b="1" dirty="0">
                <a:solidFill>
                  <a:schemeClr val="accent5">
                    <a:lumMod val="75000"/>
                  </a:schemeClr>
                </a:solidFill>
              </a:rPr>
              <a:t>I POSTI SARANNO ASSEGNATI IN BASE ALL’ORDINE DI ARRIVO DELLE ISTANZE E FINO A ESAURIMENTO DEI POSTI DISPONIBILI.</a:t>
            </a:r>
          </a:p>
          <a:p>
            <a:pPr algn="just">
              <a:lnSpc>
                <a:spcPct val="100000"/>
              </a:lnSpc>
              <a:spcBef>
                <a:spcPts val="600"/>
              </a:spcBef>
              <a:spcAft>
                <a:spcPts val="600"/>
              </a:spcAft>
              <a:buFont typeface="Wingdings" panose="05000000000000000000" pitchFamily="2" charset="2"/>
              <a:buChar char="v"/>
            </a:pPr>
            <a:r>
              <a:rPr lang="en-US" sz="1800" b="1" dirty="0">
                <a:solidFill>
                  <a:schemeClr val="accent5">
                    <a:lumMod val="75000"/>
                  </a:schemeClr>
                </a:solidFill>
              </a:rPr>
              <a:t>LA MODALITA’ DI ISCRIZIONE E’ ESCLUSIVAMENTE PER VIA TELEMATICA.</a:t>
            </a:r>
          </a:p>
          <a:p>
            <a:pPr algn="just">
              <a:lnSpc>
                <a:spcPct val="100000"/>
              </a:lnSpc>
              <a:spcBef>
                <a:spcPts val="600"/>
              </a:spcBef>
              <a:spcAft>
                <a:spcPts val="600"/>
              </a:spcAft>
              <a:buFont typeface="Wingdings" panose="05000000000000000000" pitchFamily="2" charset="2"/>
              <a:buChar char="v"/>
            </a:pPr>
            <a:r>
              <a:rPr lang="en-US" sz="1800" b="1" dirty="0">
                <a:solidFill>
                  <a:schemeClr val="accent5">
                    <a:lumMod val="75000"/>
                  </a:schemeClr>
                </a:solidFill>
              </a:rPr>
              <a:t>ACCEDERE AL SITO </a:t>
            </a:r>
            <a:r>
              <a:rPr lang="en-US" sz="1800" b="1" dirty="0">
                <a:solidFill>
                  <a:schemeClr val="accent5">
                    <a:lumMod val="75000"/>
                  </a:schemeClr>
                </a:solidFill>
                <a:hlinkClick r:id="rId3">
                  <a:extLst>
                    <a:ext uri="{A12FA001-AC4F-418D-AE19-62706E023703}">
                      <ahyp:hlinkClr xmlns:ahyp="http://schemas.microsoft.com/office/drawing/2018/hyperlinkcolor" val="tx"/>
                    </a:ext>
                  </a:extLst>
                </a:hlinkClick>
              </a:rPr>
              <a:t>HTTP://SPAZIOPIU.COMUNE.TREZZOSULLADDA.MI.IT</a:t>
            </a:r>
            <a:r>
              <a:rPr lang="en-US" sz="1800" b="1" dirty="0">
                <a:solidFill>
                  <a:schemeClr val="accent5">
                    <a:lumMod val="75000"/>
                  </a:schemeClr>
                </a:solidFill>
              </a:rPr>
              <a:t> CLICCARE SUL BOTTONE SETTORE SERVIZI SCOLASTICI E DELL’INFANZIA E PROCEDERE ALL’ISCRIZIONE AL SERVIZIO INTERESSATO.</a:t>
            </a:r>
          </a:p>
          <a:p>
            <a:pPr algn="just">
              <a:lnSpc>
                <a:spcPct val="100000"/>
              </a:lnSpc>
              <a:spcBef>
                <a:spcPts val="600"/>
              </a:spcBef>
              <a:spcAft>
                <a:spcPts val="600"/>
              </a:spcAft>
              <a:buFont typeface="Wingdings" panose="05000000000000000000" pitchFamily="2" charset="2"/>
              <a:buChar char="v"/>
            </a:pPr>
            <a:r>
              <a:rPr lang="en-US" sz="1800" b="1" dirty="0">
                <a:solidFill>
                  <a:schemeClr val="accent5">
                    <a:lumMod val="75000"/>
                  </a:schemeClr>
                </a:solidFill>
              </a:rPr>
              <a:t>L’ACCESSO AL PORTALE POTRA’ ESSERE EFFETTUATO MEDIANTE: 1) SPID (SISTEMA PUBBLICO DI IDENTITA’ DIGITALE); TUTTE LE MODALITA’ PER IL RILASCIO DELLO SPID SONO DISPONIBILI AL SITO : </a:t>
            </a:r>
            <a:r>
              <a:rPr lang="en-US" sz="1800" b="1" dirty="0">
                <a:solidFill>
                  <a:schemeClr val="accent5">
                    <a:lumMod val="75000"/>
                  </a:schemeClr>
                </a:solidFill>
                <a:hlinkClick r:id="rId4">
                  <a:extLst>
                    <a:ext uri="{A12FA001-AC4F-418D-AE19-62706E023703}">
                      <ahyp:hlinkClr xmlns:ahyp="http://schemas.microsoft.com/office/drawing/2018/hyperlinkcolor" val="tx"/>
                    </a:ext>
                  </a:extLst>
                </a:hlinkClick>
              </a:rPr>
              <a:t>HTTPS://WWW.SPID.GOV.IT/</a:t>
            </a:r>
            <a:r>
              <a:rPr lang="en-US" sz="1800" b="1" dirty="0">
                <a:solidFill>
                  <a:schemeClr val="accent5">
                    <a:lumMod val="75000"/>
                  </a:schemeClr>
                </a:solidFill>
              </a:rPr>
              <a:t> RICHIEDI-SPID; 2) CIE (CARTA D’IDENTITA’ ELETTRONICA) O CRS (CARTA REGIONALE DEI SERVIZI) O CNS (CARTA NAZIONALE DEI SERVIZI) ATTIVE. </a:t>
            </a:r>
          </a:p>
          <a:p>
            <a:pPr algn="just">
              <a:spcAft>
                <a:spcPts val="800"/>
              </a:spcAft>
              <a:buFont typeface="Wingdings" panose="05000000000000000000" pitchFamily="2" charset="2"/>
              <a:buChar char="v"/>
            </a:pPr>
            <a:r>
              <a:rPr lang="en-US" sz="1800" b="1" dirty="0">
                <a:solidFill>
                  <a:schemeClr val="accent5">
                    <a:lumMod val="75000"/>
                  </a:schemeClr>
                </a:solidFill>
              </a:rPr>
              <a:t>L’ACCESSO  MEDIANTE CIE RICHIEDE L’USO DI UNO SMARFHONE DOTATO DI NFC O DI UN LETTORE APPOSITO - L’ACCESSO MEDIANTE CRS O CNS RICHIEDE UN LETTORE SMARTCARD E UN PIN, CHE PUO’ ESSERE RILASCIATO ANCHE DA SPAZIOPIU’.</a:t>
            </a:r>
          </a:p>
          <a:p>
            <a:pPr algn="just">
              <a:spcAft>
                <a:spcPts val="800"/>
              </a:spcAft>
              <a:buFont typeface="Wingdings" panose="05000000000000000000" pitchFamily="2" charset="2"/>
              <a:buChar char="v"/>
            </a:pPr>
            <a:r>
              <a:rPr lang="en-US" sz="1800" b="1" dirty="0">
                <a:solidFill>
                  <a:schemeClr val="accent5">
                    <a:lumMod val="75000"/>
                  </a:schemeClr>
                </a:solidFill>
              </a:rPr>
              <a:t>LA DOMANDA E’ ANDATA A BUON FINE SOLO DOPO AVER OTTENUTO IL NUMERO DI PROTOCOLLO</a:t>
            </a:r>
          </a:p>
          <a:p>
            <a:pPr marL="0" indent="0" algn="l">
              <a:spcAft>
                <a:spcPts val="800"/>
              </a:spcAft>
              <a:buNone/>
            </a:pPr>
            <a:r>
              <a:rPr lang="en-US" sz="1000" b="1" u="sng" dirty="0">
                <a:solidFill>
                  <a:schemeClr val="accent5">
                    <a:lumMod val="75000"/>
                  </a:schemeClr>
                </a:solidFill>
              </a:rPr>
              <a:t> </a:t>
            </a:r>
          </a:p>
          <a:p>
            <a:pPr marL="171450" indent="-171450" algn="l">
              <a:lnSpc>
                <a:spcPct val="100000"/>
              </a:lnSpc>
              <a:spcAft>
                <a:spcPts val="800"/>
              </a:spcAft>
              <a:buFont typeface="Arial" panose="020B0604020202020204" pitchFamily="34" charset="0"/>
              <a:buChar char="•"/>
            </a:pPr>
            <a:endParaRPr lang="en-US" sz="1000" dirty="0"/>
          </a:p>
          <a:p>
            <a:pPr marL="171450" indent="-171450" algn="l">
              <a:spcAft>
                <a:spcPts val="800"/>
              </a:spcAft>
              <a:buFont typeface="Arial" panose="020B0604020202020204" pitchFamily="34" charset="0"/>
              <a:buChar char="•"/>
            </a:pPr>
            <a:endParaRPr lang="en-US" sz="1000" dirty="0"/>
          </a:p>
          <a:p>
            <a:pPr marL="0" indent="-228600" algn="l">
              <a:spcAft>
                <a:spcPts val="800"/>
              </a:spcAft>
              <a:buFont typeface="Arial" panose="020B0604020202020204" pitchFamily="34" charset="0"/>
              <a:buChar char="•"/>
            </a:pPr>
            <a:endParaRPr lang="en-US" sz="1200" cap="none" spc="0" dirty="0">
              <a:effectLst/>
            </a:endParaRPr>
          </a:p>
          <a:p>
            <a:pPr indent="-228600" algn="l">
              <a:buFont typeface="Arial" panose="020B0604020202020204" pitchFamily="34" charset="0"/>
              <a:buChar char="•"/>
            </a:pPr>
            <a:endParaRPr lang="en-US" sz="1100" dirty="0"/>
          </a:p>
        </p:txBody>
      </p:sp>
      <p:sp>
        <p:nvSpPr>
          <p:cNvPr id="5" name="Segnaposto contenuto 4">
            <a:extLst>
              <a:ext uri="{FF2B5EF4-FFF2-40B4-BE49-F238E27FC236}">
                <a16:creationId xmlns:a16="http://schemas.microsoft.com/office/drawing/2014/main" id="{ED3F0B59-3583-E482-8BB4-A2170E57BA23}"/>
              </a:ext>
            </a:extLst>
          </p:cNvPr>
          <p:cNvSpPr>
            <a:spLocks noGrp="1"/>
          </p:cNvSpPr>
          <p:nvPr>
            <p:ph sz="half" idx="2"/>
          </p:nvPr>
        </p:nvSpPr>
        <p:spPr>
          <a:xfrm>
            <a:off x="6877455" y="2110902"/>
            <a:ext cx="4476344" cy="3808379"/>
          </a:xfrm>
        </p:spPr>
        <p:txBody>
          <a:bodyPr>
            <a:normAutofit fontScale="62500" lnSpcReduction="20000"/>
          </a:bodyPr>
          <a:lstStyle/>
          <a:p>
            <a:r>
              <a:rPr lang="it-IT" sz="1800" b="1" dirty="0">
                <a:solidFill>
                  <a:srgbClr val="C00000"/>
                </a:solidFill>
              </a:rPr>
              <a:t>UNA VOLTA EFFETTUATO L’ACCESSO, SI VISUALIZZERANNO LE SEGUENTI VOCI:</a:t>
            </a:r>
          </a:p>
          <a:p>
            <a:r>
              <a:rPr lang="it-IT" sz="1800" b="1" dirty="0">
                <a:solidFill>
                  <a:srgbClr val="C00000"/>
                </a:solidFill>
              </a:rPr>
              <a:t>I MIEI DATI: GESTIONE DELLA PROPRIA ANAGRAFICA;</a:t>
            </a:r>
          </a:p>
          <a:p>
            <a:r>
              <a:rPr lang="it-IT" sz="1800" b="1" dirty="0">
                <a:solidFill>
                  <a:srgbClr val="C00000"/>
                </a:solidFill>
              </a:rPr>
              <a:t>NUOVA DOMANDA PER I SERVIZI SCOLASTICI: DA SELEZIONARE PER L’INVIO DELLA DOMANDA DI ISCRIZIONE AI SERVIZI SCELTI;</a:t>
            </a:r>
          </a:p>
          <a:p>
            <a:r>
              <a:rPr lang="it-IT" sz="1800" b="1" dirty="0">
                <a:solidFill>
                  <a:srgbClr val="C00000"/>
                </a:solidFill>
              </a:rPr>
              <a:t>DOMANDE INVIATE: PER CONSULTARE LE ISTANZE INVIATE PER LE ISCRIZIONI AI SERVIZI;</a:t>
            </a:r>
          </a:p>
          <a:p>
            <a:r>
              <a:rPr lang="it-IT" sz="1800" b="1" dirty="0">
                <a:solidFill>
                  <a:srgbClr val="C00000"/>
                </a:solidFill>
              </a:rPr>
              <a:t>PAGAMENTI: PER CONSULTARE I PAGAMENTI DA EFFETTUARE;</a:t>
            </a:r>
          </a:p>
          <a:p>
            <a:r>
              <a:rPr lang="it-IT" sz="1800" b="1" dirty="0">
                <a:solidFill>
                  <a:srgbClr val="C00000"/>
                </a:solidFill>
              </a:rPr>
              <a:t>ESTRATTO CONTO: PER VISUALIZZARE IL PROPRIO STATO CONTABILE;</a:t>
            </a:r>
          </a:p>
          <a:p>
            <a:r>
              <a:rPr lang="it-IT" sz="1800" b="1" dirty="0">
                <a:solidFill>
                  <a:srgbClr val="C00000"/>
                </a:solidFill>
              </a:rPr>
              <a:t>STAMPA ATTESTAZIONE PAGAMENTI: PER OTTENERE LA DOCUMENTAZIONE NECESSARIA AI FINI DELLA DICHIARAZIONE</a:t>
            </a:r>
          </a:p>
          <a:p>
            <a:endParaRPr lang="it-IT" sz="1100" dirty="0">
              <a:solidFill>
                <a:srgbClr val="C00000"/>
              </a:solidFill>
            </a:endParaRPr>
          </a:p>
          <a:p>
            <a:pPr marL="0" indent="0">
              <a:buNone/>
            </a:pPr>
            <a:r>
              <a:rPr lang="it-IT" sz="1100" dirty="0">
                <a:solidFill>
                  <a:srgbClr val="C00000"/>
                </a:solidFill>
              </a:rPr>
              <a:t>                                                  </a:t>
            </a:r>
          </a:p>
          <a:p>
            <a:pPr marL="0" indent="0">
              <a:buNone/>
            </a:pPr>
            <a:r>
              <a:rPr lang="it-IT" sz="1100" dirty="0">
                <a:solidFill>
                  <a:srgbClr val="C00000"/>
                </a:solidFill>
              </a:rPr>
              <a:t>	             </a:t>
            </a:r>
            <a:r>
              <a:rPr lang="it-IT" sz="1300" b="1" dirty="0">
                <a:solidFill>
                  <a:srgbClr val="C00000"/>
                </a:solidFill>
              </a:rPr>
              <a:t>PER CONOSCERE LE MODALITA’ DI ISCRIZIONE VI </a:t>
            </a:r>
          </a:p>
          <a:p>
            <a:pPr marL="0" indent="0">
              <a:buNone/>
            </a:pPr>
            <a:r>
              <a:rPr lang="it-IT" sz="1300" b="1" dirty="0">
                <a:solidFill>
                  <a:srgbClr val="C00000"/>
                </a:solidFill>
              </a:rPr>
              <a:t>                                                      INVITIAMO A PRENDERE VISIONE DEL VIDEO DEDICATO</a:t>
            </a:r>
          </a:p>
        </p:txBody>
      </p:sp>
      <p:pic>
        <p:nvPicPr>
          <p:cNvPr id="7" name="Elemento grafico 6" descr="Monitor con riempimento a tinta unita">
            <a:extLst>
              <a:ext uri="{FF2B5EF4-FFF2-40B4-BE49-F238E27FC236}">
                <a16:creationId xmlns:a16="http://schemas.microsoft.com/office/drawing/2014/main" id="{47534917-1717-6DB3-A2AA-3F0A3C7E1AD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41660" y="4638472"/>
            <a:ext cx="599872" cy="599872"/>
          </a:xfrm>
          <a:prstGeom prst="rect">
            <a:avLst/>
          </a:prstGeom>
        </p:spPr>
      </p:pic>
    </p:spTree>
    <p:extLst>
      <p:ext uri="{BB962C8B-B14F-4D97-AF65-F5344CB8AC3E}">
        <p14:creationId xmlns:p14="http://schemas.microsoft.com/office/powerpoint/2010/main" val="118894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Rectangle 9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Arc 9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262648" y="359924"/>
            <a:ext cx="3959156" cy="5864337"/>
          </a:xfrm>
        </p:spPr>
        <p:txBody>
          <a:bodyPr vert="horz" lIns="91440" tIns="45720" rIns="91440" bIns="45720" rtlCol="0" anchor="b">
            <a:normAutofit/>
          </a:bodyPr>
          <a:lstStyle/>
          <a:p>
            <a:pPr marL="0" indent="0" algn="ctr">
              <a:lnSpc>
                <a:spcPct val="107000"/>
              </a:lnSpc>
              <a:spcAft>
                <a:spcPts val="800"/>
              </a:spcAft>
              <a:buFontTx/>
              <a:buNone/>
            </a:pPr>
            <a:r>
              <a:rPr lang="it-IT" sz="3600" b="1" cap="none" spc="0" dirty="0">
                <a:solidFill>
                  <a:srgbClr val="002060"/>
                </a:solidFill>
                <a:effectLst/>
                <a:latin typeface="Amasis MT Pro Black" panose="02040A04050005020304" pitchFamily="18" charset="0"/>
              </a:rPr>
              <a:t>MODALITA’ DI PAGAMENTO </a:t>
            </a:r>
            <a:br>
              <a:rPr lang="it-IT" sz="3600" b="1" cap="none" spc="0" dirty="0">
                <a:solidFill>
                  <a:srgbClr val="002060"/>
                </a:solidFill>
                <a:effectLst/>
                <a:latin typeface="Amasis MT Pro Black" panose="02040A04050005020304" pitchFamily="18" charset="0"/>
              </a:rPr>
            </a:br>
            <a:r>
              <a:rPr lang="it-IT" sz="3600" b="1" cap="none" spc="0" dirty="0">
                <a:solidFill>
                  <a:srgbClr val="002060"/>
                </a:solidFill>
                <a:effectLst/>
                <a:latin typeface="Amasis MT Pro Black" panose="02040A04050005020304" pitchFamily="18" charset="0"/>
              </a:rPr>
              <a:t>E INFORMAZIONI FINALI</a:t>
            </a:r>
            <a:br>
              <a:rPr lang="it-IT" sz="3600" b="1" cap="none" spc="0" dirty="0">
                <a:solidFill>
                  <a:schemeClr val="accent5">
                    <a:lumMod val="75000"/>
                  </a:schemeClr>
                </a:solidFill>
                <a:effectLst/>
              </a:rPr>
            </a:br>
            <a:br>
              <a:rPr lang="it-IT" sz="3600" b="1" cap="none" spc="0" dirty="0">
                <a:solidFill>
                  <a:schemeClr val="bg1"/>
                </a:solidFill>
                <a:effectLst/>
              </a:rPr>
            </a:br>
            <a:endParaRPr lang="en-US" sz="3400" kern="1200" dirty="0">
              <a:solidFill>
                <a:srgbClr val="FFFFFF"/>
              </a:solidFill>
              <a:latin typeface="+mj-lt"/>
              <a:ea typeface="+mj-ea"/>
              <a:cs typeface="+mj-cs"/>
            </a:endParaRPr>
          </a:p>
        </p:txBody>
      </p:sp>
      <p:graphicFrame>
        <p:nvGraphicFramePr>
          <p:cNvPr id="76"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3891124665"/>
              </p:ext>
            </p:extLst>
          </p:nvPr>
        </p:nvGraphicFramePr>
        <p:xfrm>
          <a:off x="6021421" y="505839"/>
          <a:ext cx="5519327" cy="3550313"/>
        </p:xfrm>
        <a:graphic>
          <a:graphicData uri="http://schemas.openxmlformats.org/drawingml/2006/table">
            <a:tbl>
              <a:tblPr firstRow="1" firstCol="1" bandRow="1">
                <a:noFill/>
                <a:tableStyleId>{5C22544A-7EE6-4342-B048-85BDC9FD1C3A}</a:tableStyleId>
              </a:tblPr>
              <a:tblGrid>
                <a:gridCol w="5519327">
                  <a:extLst>
                    <a:ext uri="{9D8B030D-6E8A-4147-A177-3AD203B41FA5}">
                      <a16:colId xmlns:a16="http://schemas.microsoft.com/office/drawing/2014/main" val="3365346893"/>
                    </a:ext>
                  </a:extLst>
                </a:gridCol>
              </a:tblGrid>
              <a:tr h="3083668">
                <a:tc>
                  <a:txBody>
                    <a:bodyPr/>
                    <a:lstStyle/>
                    <a:p>
                      <a:pPr marL="457200" indent="-457200" algn="ctr">
                        <a:lnSpc>
                          <a:spcPct val="107000"/>
                        </a:lnSpc>
                        <a:spcAft>
                          <a:spcPts val="800"/>
                        </a:spcAft>
                        <a:buFont typeface="Arial" panose="020B0604020202020204" pitchFamily="34" charset="0"/>
                        <a:buChar char="•"/>
                      </a:pPr>
                      <a:r>
                        <a:rPr lang="it-IT" sz="1600" b="1" cap="none" spc="0" dirty="0">
                          <a:solidFill>
                            <a:srgbClr val="7030A0"/>
                          </a:solidFill>
                          <a:effectLst/>
                        </a:rPr>
                        <a:t>IL PAGAMENTO DOVRA’ ESSERE EFFETTUATO SU PIATTAFORMA PAGOPA.</a:t>
                      </a:r>
                    </a:p>
                    <a:p>
                      <a:pPr marL="457200" indent="-457200" algn="ctr">
                        <a:lnSpc>
                          <a:spcPct val="107000"/>
                        </a:lnSpc>
                        <a:spcAft>
                          <a:spcPts val="800"/>
                        </a:spcAft>
                        <a:buFont typeface="Arial" panose="020B0604020202020204" pitchFamily="34" charset="0"/>
                        <a:buChar char="•"/>
                      </a:pPr>
                      <a:r>
                        <a:rPr lang="it-IT" sz="1600" b="1" cap="none" spc="0" dirty="0">
                          <a:solidFill>
                            <a:srgbClr val="7030A0"/>
                          </a:solidFill>
                          <a:effectLst/>
                        </a:rPr>
                        <a:t>L’AVVISO DI PAGAMENTO SARA’ DISPONIBILE NELLA PROPRIA AREA RISERVATA DEL PORTALE.</a:t>
                      </a:r>
                    </a:p>
                    <a:p>
                      <a:pPr marL="457200" indent="-457200" algn="ctr">
                        <a:lnSpc>
                          <a:spcPct val="107000"/>
                        </a:lnSpc>
                        <a:spcAft>
                          <a:spcPts val="800"/>
                        </a:spcAft>
                        <a:buFont typeface="Arial" panose="020B0604020202020204" pitchFamily="34" charset="0"/>
                        <a:buChar char="•"/>
                      </a:pPr>
                      <a:r>
                        <a:rPr lang="it-IT" sz="1600" b="1" cap="none" spc="0" dirty="0">
                          <a:solidFill>
                            <a:srgbClr val="7030A0"/>
                          </a:solidFill>
                          <a:effectLst/>
                        </a:rPr>
                        <a:t>IL GENITORE CHE ISCRIVERA’ IL FIGLIA/O, DOVRA’ NECESSARIAMENTE ESSERE L’INTESTATARIO DEL PAGAMENTO.</a:t>
                      </a:r>
                    </a:p>
                    <a:p>
                      <a:pPr marL="285750" indent="-285750" algn="ctr">
                        <a:buFont typeface="Arial" panose="020B0604020202020204" pitchFamily="34" charset="0"/>
                        <a:buChar char="•"/>
                      </a:pPr>
                      <a:r>
                        <a:rPr lang="it-IT" sz="1600" b="1" u="none" kern="1200" dirty="0">
                          <a:solidFill>
                            <a:srgbClr val="7030A0"/>
                          </a:solidFill>
                          <a:effectLst/>
                          <a:latin typeface="+mn-lt"/>
                          <a:ea typeface="+mn-ea"/>
                          <a:cs typeface="+mn-cs"/>
                        </a:rPr>
                        <a:t>  PAGAMENTO RATA UNICA SCADENZA 31.07.2023 – </a:t>
                      </a:r>
                    </a:p>
                    <a:p>
                      <a:pPr marL="285750" indent="-285750" algn="ctr">
                        <a:buFont typeface="Arial" panose="020B0604020202020204" pitchFamily="34" charset="0"/>
                        <a:buChar char="•"/>
                      </a:pPr>
                      <a:r>
                        <a:rPr lang="it-IT" sz="1600" b="1" u="none" kern="1200" dirty="0">
                          <a:solidFill>
                            <a:srgbClr val="7030A0"/>
                          </a:solidFill>
                          <a:effectLst/>
                          <a:latin typeface="+mn-lt"/>
                          <a:ea typeface="+mn-ea"/>
                          <a:cs typeface="+mn-cs"/>
                        </a:rPr>
                        <a:t>PAGAMENTO IN 2 RATE: 1 RATA SCADENZA  31.07.2023 - 2 RATA SCADENZA 10.01.2024</a:t>
                      </a:r>
                    </a:p>
                    <a:p>
                      <a:pPr algn="ctr"/>
                      <a:endParaRPr lang="it-IT" sz="1600" b="1" kern="1200" dirty="0">
                        <a:solidFill>
                          <a:schemeClr val="lt1"/>
                        </a:solidFill>
                        <a:effectLst/>
                        <a:latin typeface="+mn-lt"/>
                        <a:ea typeface="+mn-ea"/>
                        <a:cs typeface="+mn-cs"/>
                      </a:endParaRPr>
                    </a:p>
                    <a:p>
                      <a:pPr marL="457200" indent="-457200" algn="just">
                        <a:lnSpc>
                          <a:spcPct val="107000"/>
                        </a:lnSpc>
                        <a:spcAft>
                          <a:spcPts val="800"/>
                        </a:spcAft>
                        <a:buFont typeface="Arial" panose="020B0604020202020204" pitchFamily="34" charset="0"/>
                        <a:buChar char="•"/>
                      </a:pPr>
                      <a:endParaRPr lang="it-IT" sz="2000" b="1" cap="none" spc="0" dirty="0">
                        <a:solidFill>
                          <a:srgbClr val="7030A0"/>
                        </a:solidFill>
                        <a:effectLst/>
                      </a:endParaRPr>
                    </a:p>
                  </a:txBody>
                  <a:tcPr marL="46216" marR="33011" marT="66022" marB="66022" anchor="b">
                    <a:lnL w="12700" cmpd="sng">
                      <a:noFill/>
                    </a:lnL>
                    <a:lnR w="12700" cmpd="sng">
                      <a:noFill/>
                    </a:lnR>
                    <a:lnT w="12700" cap="flat" cmpd="sng" algn="ctr">
                      <a:solidFill>
                        <a:schemeClr val="tx1"/>
                      </a:solidFill>
                      <a:prstDash val="solid"/>
                    </a:lnT>
                    <a:lnB w="38100" cmpd="sng">
                      <a:noFill/>
                    </a:lnB>
                    <a:solidFill>
                      <a:schemeClr val="accent6">
                        <a:lumMod val="60000"/>
                        <a:lumOff val="40000"/>
                      </a:schemeClr>
                    </a:solidFill>
                  </a:tcPr>
                </a:tc>
                <a:extLst>
                  <a:ext uri="{0D108BD9-81ED-4DB2-BD59-A6C34878D82A}">
                    <a16:rowId xmlns:a16="http://schemas.microsoft.com/office/drawing/2014/main" val="4055878676"/>
                  </a:ext>
                </a:extLst>
              </a:tr>
            </a:tbl>
          </a:graphicData>
        </a:graphic>
      </p:graphicFrame>
      <p:sp>
        <p:nvSpPr>
          <p:cNvPr id="5" name="CasellaDiTesto 4">
            <a:extLst>
              <a:ext uri="{FF2B5EF4-FFF2-40B4-BE49-F238E27FC236}">
                <a16:creationId xmlns:a16="http://schemas.microsoft.com/office/drawing/2014/main" id="{012C19DF-180B-4636-E283-30939334830D}"/>
              </a:ext>
            </a:extLst>
          </p:cNvPr>
          <p:cNvSpPr txBox="1"/>
          <p:nvPr/>
        </p:nvSpPr>
        <p:spPr>
          <a:xfrm>
            <a:off x="4922196" y="4192621"/>
            <a:ext cx="6813107" cy="1661993"/>
          </a:xfrm>
          <a:prstGeom prst="rect">
            <a:avLst/>
          </a:prstGeom>
          <a:noFill/>
        </p:spPr>
        <p:txBody>
          <a:bodyPr wrap="square" rtlCol="0">
            <a:spAutoFit/>
          </a:bodyPr>
          <a:lstStyle/>
          <a:p>
            <a:pPr algn="ctr"/>
            <a:r>
              <a:rPr lang="it-IT" sz="1400" b="1" dirty="0">
                <a:solidFill>
                  <a:srgbClr val="7030A0"/>
                </a:solidFill>
              </a:rPr>
              <a:t>GLI UFFICI COMUNALI RIMANGONO A DISPOSIZIONE PER OGNI CHIARIMENTO E SONO RAGGIUNGIBILI </a:t>
            </a:r>
          </a:p>
          <a:p>
            <a:pPr algn="ctr"/>
            <a:r>
              <a:rPr lang="it-IT" sz="1400" b="1" dirty="0">
                <a:solidFill>
                  <a:srgbClr val="7030A0"/>
                </a:solidFill>
              </a:rPr>
              <a:t>              AI NUMERI 02 90933232 -216 – 237 </a:t>
            </a:r>
          </a:p>
          <a:p>
            <a:pPr algn="ctr"/>
            <a:endParaRPr lang="it-IT" b="1" dirty="0">
              <a:solidFill>
                <a:srgbClr val="7030A0"/>
              </a:solidFill>
            </a:endParaRPr>
          </a:p>
          <a:p>
            <a:pPr algn="ctr"/>
            <a:r>
              <a:rPr lang="it-IT" sz="1400" b="1" dirty="0">
                <a:solidFill>
                  <a:srgbClr val="7030A0"/>
                </a:solidFill>
                <a:effectLst/>
                <a:latin typeface="Calibri Light" panose="020F0302020204030204" pitchFamily="34" charset="0"/>
                <a:ea typeface="Verdana" panose="020B0604030504040204" pitchFamily="34" charset="0"/>
              </a:rPr>
              <a:t>I cittadini potranno essere supportati nella compilazione delle domande dallo sportello Sì situato in via Roma,5 (presso il Municipio); per prendere appuntamento scrivi a </a:t>
            </a:r>
            <a:r>
              <a:rPr lang="it-IT" sz="1400" b="1" u="sng" dirty="0">
                <a:solidFill>
                  <a:srgbClr val="7030A0"/>
                </a:solidFill>
                <a:effectLst/>
                <a:latin typeface="Calibri Light" panose="020F0302020204030204" pitchFamily="34" charset="0"/>
                <a:ea typeface="Verdana" panose="020B060403050404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sportello.si@offertasociale.it</a:t>
            </a:r>
            <a:r>
              <a:rPr lang="it-IT" sz="1400" b="1" dirty="0">
                <a:solidFill>
                  <a:srgbClr val="7030A0"/>
                </a:solidFill>
                <a:effectLst/>
                <a:latin typeface="Calibri Light" panose="020F0302020204030204" pitchFamily="34" charset="0"/>
                <a:ea typeface="Verdana" panose="020B0604030504040204" pitchFamily="34" charset="0"/>
              </a:rPr>
              <a:t> oppure chiama il numero 371 6270215</a:t>
            </a:r>
            <a:endParaRPr lang="it-IT" sz="1400" b="1" dirty="0">
              <a:solidFill>
                <a:srgbClr val="7030A0"/>
              </a:solidFill>
            </a:endParaRPr>
          </a:p>
        </p:txBody>
      </p:sp>
      <p:pic>
        <p:nvPicPr>
          <p:cNvPr id="7" name="Elemento grafico 6" descr="Telefono con riempimento a tinta unita">
            <a:extLst>
              <a:ext uri="{FF2B5EF4-FFF2-40B4-BE49-F238E27FC236}">
                <a16:creationId xmlns:a16="http://schemas.microsoft.com/office/drawing/2014/main" id="{1465655E-71BC-BE01-660A-02E39B404F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88372" y="4498025"/>
            <a:ext cx="466926" cy="466926"/>
          </a:xfrm>
          <a:prstGeom prst="rect">
            <a:avLst/>
          </a:prstGeom>
        </p:spPr>
      </p:pic>
    </p:spTree>
    <p:extLst>
      <p:ext uri="{BB962C8B-B14F-4D97-AF65-F5344CB8AC3E}">
        <p14:creationId xmlns:p14="http://schemas.microsoft.com/office/powerpoint/2010/main" val="2566474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4" name="Rectangle 133">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FBDDD4CE-B682-0FB2-79DC-965BF3480622}"/>
              </a:ext>
            </a:extLst>
          </p:cNvPr>
          <p:cNvSpPr>
            <a:spLocks noGrp="1"/>
          </p:cNvSpPr>
          <p:nvPr>
            <p:ph type="ctrTitle"/>
          </p:nvPr>
        </p:nvSpPr>
        <p:spPr>
          <a:xfrm>
            <a:off x="554477" y="554477"/>
            <a:ext cx="5719863" cy="647917"/>
          </a:xfrm>
        </p:spPr>
        <p:txBody>
          <a:bodyPr anchor="t">
            <a:normAutofit/>
          </a:bodyPr>
          <a:lstStyle/>
          <a:p>
            <a:r>
              <a:rPr lang="it-IT" sz="2800" b="1" dirty="0">
                <a:solidFill>
                  <a:srgbClr val="00B0F0"/>
                </a:solidFill>
                <a:latin typeface="Amasis MT Pro Black" panose="02040A04050005020304" pitchFamily="18" charset="0"/>
                <a:cs typeface="Aharoni" panose="020B0604020202020204" pitchFamily="2" charset="-79"/>
              </a:rPr>
              <a:t>INFORMAZIONI GENERALI</a:t>
            </a:r>
          </a:p>
        </p:txBody>
      </p:sp>
      <p:sp>
        <p:nvSpPr>
          <p:cNvPr id="3" name="Sottotitolo 2">
            <a:extLst>
              <a:ext uri="{FF2B5EF4-FFF2-40B4-BE49-F238E27FC236}">
                <a16:creationId xmlns:a16="http://schemas.microsoft.com/office/drawing/2014/main" id="{033CE942-A741-DE37-AE3D-C15167CE2A05}"/>
              </a:ext>
            </a:extLst>
          </p:cNvPr>
          <p:cNvSpPr>
            <a:spLocks noGrp="1"/>
          </p:cNvSpPr>
          <p:nvPr>
            <p:ph type="subTitle" idx="1"/>
          </p:nvPr>
        </p:nvSpPr>
        <p:spPr>
          <a:xfrm>
            <a:off x="467362" y="1331572"/>
            <a:ext cx="5929328" cy="4971951"/>
          </a:xfrm>
        </p:spPr>
        <p:txBody>
          <a:bodyPr>
            <a:normAutofit fontScale="25000" lnSpcReduction="20000"/>
          </a:bodyPr>
          <a:lstStyle/>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LA DOMANDA DI ISCRIZIONE AI SERVIZI HA VALIDITA’ ANNUALE, PERTANTO DEVE ESSERE PRESENTATA OGNI ANNO SCOLASTICO DI FRUIZIONE DEL SERVIZIO. PER CONSIDERARE VALIDA L’ISCRIZIONE SI DEVE ATTENDERE LA CONFERMA DELL’ACCETTAZIONE DA PARTE DEL COMUNE.</a:t>
            </a:r>
          </a:p>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L’ISCRIZIONE AI SERVIZI E’ OBBLIGATORIA, IN ASSENZA DI ISCRIZIONE, NON SARA’ IN ALCUN MODO CONCESSA LA FREQUENZA DEL SERVIZIO FINO A CHE L’ISCRIZIONE NON SIA CORRETTAMENTE ACQUISITA; </a:t>
            </a:r>
          </a:p>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NON E’ PREVISTO IL RIMBORSO DELLA QUOTA VERSATA IN CASO DI RINUNCIA AL SERVIZIO;</a:t>
            </a:r>
          </a:p>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LE DOMANDE DI ISCRIZIONE PERVENUTE AD ANNO SCOLASTICO INIZIATO SARANNO ACCOLTE PREVIA VERIFICA DELLA DISPONIBILITA’ DI POSTI. LE TARIFFE SI RIFERISCONO ALL’ANNO SCOLASTICO, NON SONO PREVISTE TARIFFE PER DOMANDE TARDIVE AD ANNO INIZIATO;</a:t>
            </a:r>
          </a:p>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LA FORMALIZZAZIONE DELL’ISCRIZIONE ON LINE AL SERVIZIO, IMPEGNA I GENITORI VERSO IL COMUNE E VERSO IL SOGGETTO TERZO INCARICATO DI SVOLGERE LE ATTIVITA’ CONNESSE, OSSIA COMPORTA L’ACCETTAZIONE E IL PIENO RISPETTO DELLE CONDIZIONI DEL SERVIZIO NONCHE’ DI TUTTE LE MODIFICHE (TARIFFE – CONDIZIONI) CHE SI RENDESSERO NECESSARIE SUCCESSIVAMENTE ALL’ISCRIZIONE PER TUTTO L’ANNO SCOLASTICO;</a:t>
            </a:r>
          </a:p>
          <a:p>
            <a:pPr marL="228600" indent="-228600" algn="just">
              <a:lnSpc>
                <a:spcPct val="120000"/>
              </a:lnSpc>
              <a:spcAft>
                <a:spcPts val="800"/>
              </a:spcAft>
              <a:buFont typeface="+mj-lt"/>
              <a:buAutoNum type="arabicPeriod"/>
            </a:pPr>
            <a:r>
              <a:rPr lang="it-IT" sz="4400" b="1" cap="none" spc="0" dirty="0">
                <a:solidFill>
                  <a:schemeClr val="accent1">
                    <a:lumMod val="50000"/>
                  </a:schemeClr>
                </a:solidFill>
                <a:effectLst/>
                <a:cs typeface="Calibri" panose="020F0502020204030204" pitchFamily="34" charset="0"/>
              </a:rPr>
              <a:t>GLI ISCRITTI AI SERVIZI RICEVERANNO INFORMAZIONI ANCHE TRAMITE SMS O MAIL;</a:t>
            </a:r>
          </a:p>
          <a:p>
            <a:pPr marL="228600" indent="-228600" algn="just">
              <a:lnSpc>
                <a:spcPct val="120000"/>
              </a:lnSpc>
              <a:spcAft>
                <a:spcPts val="800"/>
              </a:spcAft>
              <a:buFont typeface="+mj-lt"/>
              <a:buAutoNum type="arabicPeriod"/>
            </a:pPr>
            <a:r>
              <a:rPr lang="it-IT" sz="4400" b="1" dirty="0">
                <a:solidFill>
                  <a:schemeClr val="accent1">
                    <a:lumMod val="50000"/>
                  </a:schemeClr>
                </a:solidFill>
                <a:cs typeface="Calibri" panose="020F0502020204030204" pitchFamily="34" charset="0"/>
              </a:rPr>
              <a:t>L’ACCESSO AI SERVIZI È SUBORDINATO AL PAGAMENTO DI EVENTUALI DEBITI MATURATI NEGLI ANNI SCOLASTICI PRECEDENTI DERIVANTI DALLA FRUIZIONE DI QUALSIASI SERVIZIO SCOLASTICO</a:t>
            </a:r>
            <a:endParaRPr lang="it-IT" sz="4400" b="1" cap="none" spc="0" dirty="0">
              <a:solidFill>
                <a:schemeClr val="accent1">
                  <a:lumMod val="50000"/>
                </a:schemeClr>
              </a:solidFill>
              <a:effectLst/>
              <a:cs typeface="Calibri" panose="020F0502020204030204" pitchFamily="34" charset="0"/>
            </a:endParaRPr>
          </a:p>
          <a:p>
            <a:pPr marL="228600" indent="-228600" algn="just">
              <a:lnSpc>
                <a:spcPct val="107000"/>
              </a:lnSpc>
              <a:spcAft>
                <a:spcPts val="800"/>
              </a:spcAft>
              <a:buFont typeface="+mj-lt"/>
              <a:buAutoNum type="arabicPeriod"/>
            </a:pPr>
            <a:endParaRPr lang="it-IT" sz="4400" b="0" cap="none" spc="0" dirty="0">
              <a:solidFill>
                <a:schemeClr val="tx1"/>
              </a:solidFill>
              <a:effectLst/>
            </a:endParaRPr>
          </a:p>
          <a:p>
            <a:pPr marL="0" lvl="0" indent="0" algn="just">
              <a:buFont typeface="+mj-lt"/>
              <a:buNone/>
            </a:pPr>
            <a:r>
              <a:rPr lang="it-IT" sz="4400" b="1" cap="none" spc="0" dirty="0">
                <a:solidFill>
                  <a:schemeClr val="bg1"/>
                </a:solidFill>
                <a:effectLst/>
                <a:ea typeface="Arial" panose="020B0604020202020204" pitchFamily="34" charset="0"/>
                <a:cs typeface="Times New Roman" panose="02020603050405020304" pitchFamily="18" charset="0"/>
              </a:rPr>
              <a:t>PAGAMENTO IN DUE RATE: 1 RATA SCADENZA ENTRO 31 LUGLIO 2023 – 2 RATA SCADENZA ENTRO IL 10 GENNAIO 2024</a:t>
            </a:r>
          </a:p>
          <a:p>
            <a:pPr marL="0" lvl="0" indent="0" algn="just">
              <a:buFont typeface="+mj-lt"/>
              <a:buNone/>
            </a:pPr>
            <a:r>
              <a:rPr lang="it-IT" sz="4400" b="1" cap="none" spc="0" dirty="0">
                <a:solidFill>
                  <a:schemeClr val="bg1"/>
                </a:solidFill>
                <a:effectLst/>
                <a:ea typeface="Arial" panose="020B0604020202020204" pitchFamily="34" charset="0"/>
                <a:cs typeface="Times New Roman" panose="02020603050405020304" pitchFamily="18" charset="0"/>
              </a:rPr>
              <a:t>ENTO IN DUE RATE: 1 RATA SCADENZA ENTRO 31 LUGLIO 2023 – 2 RATA SCADENZA ENTRO IL 10 GENNAIO 2024</a:t>
            </a:r>
          </a:p>
          <a:p>
            <a:pPr marL="0" indent="0" algn="just">
              <a:lnSpc>
                <a:spcPct val="107000"/>
              </a:lnSpc>
              <a:spcAft>
                <a:spcPts val="800"/>
              </a:spcAft>
              <a:buFontTx/>
              <a:buNone/>
            </a:pPr>
            <a:endParaRPr lang="it-IT" sz="4400" cap="none" spc="0" dirty="0">
              <a:solidFill>
                <a:schemeClr val="tx1"/>
              </a:solidFill>
              <a:effectLst/>
            </a:endParaRPr>
          </a:p>
          <a:p>
            <a:pPr marL="0" lvl="0" indent="0" algn="just">
              <a:buFont typeface="+mj-lt"/>
              <a:buNone/>
            </a:pPr>
            <a:endParaRPr lang="it-IT" sz="4400" b="1" cap="none" spc="0" dirty="0">
              <a:solidFill>
                <a:schemeClr val="bg1"/>
              </a:solidFill>
              <a:effectLst/>
            </a:endParaRPr>
          </a:p>
          <a:p>
            <a:pPr marL="0" lvl="0" indent="0" algn="just">
              <a:buFont typeface="+mj-lt"/>
              <a:buNone/>
            </a:pPr>
            <a:r>
              <a:rPr lang="it-IT" sz="4400" b="1" cap="none" spc="0" dirty="0">
                <a:solidFill>
                  <a:schemeClr val="bg1"/>
                </a:solidFill>
                <a:effectLst/>
                <a:ea typeface="Arial" panose="020B0604020202020204" pitchFamily="34" charset="0"/>
                <a:cs typeface="Times New Roman" panose="02020603050405020304" pitchFamily="18" charset="0"/>
              </a:rPr>
              <a:t>PAGAMENTO IN DUE RATE: 1 RATA SCADENZA ENTRO 31 LUGLIO 2023 – 2 RATA SCADENZA ENTRO IL 10 GENNAIO 2024</a:t>
            </a:r>
          </a:p>
          <a:p>
            <a:pPr algn="l"/>
            <a:endParaRPr lang="it-IT" dirty="0"/>
          </a:p>
        </p:txBody>
      </p:sp>
      <p:sp>
        <p:nvSpPr>
          <p:cNvPr id="159" name="Freeform: Shape 135">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0" name="Oval 13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1" name="Block Arc 139">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2" name="Freeform: Shape 141">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63" name="Straight Connector 143">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6" name="Freeform: Shape 145">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8" name="Arc 147">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0" name="Freeform: Shape 149">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122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Arc 9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378378" y="643467"/>
            <a:ext cx="3629417" cy="5571066"/>
          </a:xfrm>
        </p:spPr>
        <p:txBody>
          <a:bodyPr vert="horz" lIns="91440" tIns="45720" rIns="91440" bIns="45720" rtlCol="0">
            <a:normAutofit/>
          </a:bodyPr>
          <a:lstStyle/>
          <a:p>
            <a:pPr algn="ctr"/>
            <a:r>
              <a:rPr lang="en-US" sz="3200" kern="1200" dirty="0">
                <a:solidFill>
                  <a:srgbClr val="0070C0"/>
                </a:solidFill>
                <a:latin typeface="Amasis MT Pro Black" panose="02040A04050005020304" pitchFamily="18" charset="0"/>
              </a:rPr>
              <a:t>MODALITA’ </a:t>
            </a:r>
            <a:br>
              <a:rPr lang="en-US" sz="3200" kern="1200" dirty="0">
                <a:solidFill>
                  <a:srgbClr val="0070C0"/>
                </a:solidFill>
                <a:latin typeface="Amasis MT Pro Black" panose="02040A04050005020304" pitchFamily="18" charset="0"/>
              </a:rPr>
            </a:br>
            <a:r>
              <a:rPr lang="en-US" sz="3200" kern="1200" dirty="0">
                <a:solidFill>
                  <a:srgbClr val="0070C0"/>
                </a:solidFill>
                <a:latin typeface="Amasis MT Pro Black" panose="02040A04050005020304" pitchFamily="18" charset="0"/>
              </a:rPr>
              <a:t>DI SVOLGIMENTO</a:t>
            </a:r>
          </a:p>
        </p:txBody>
      </p:sp>
      <p:graphicFrame>
        <p:nvGraphicFramePr>
          <p:cNvPr id="76"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2120495356"/>
              </p:ext>
            </p:extLst>
          </p:nvPr>
        </p:nvGraphicFramePr>
        <p:xfrm>
          <a:off x="5875507" y="379379"/>
          <a:ext cx="5622588" cy="6195850"/>
        </p:xfrm>
        <a:graphic>
          <a:graphicData uri="http://schemas.openxmlformats.org/drawingml/2006/table">
            <a:tbl>
              <a:tblPr firstRow="1" firstCol="1" bandRow="1">
                <a:noFill/>
                <a:tableStyleId>{5C22544A-7EE6-4342-B048-85BDC9FD1C3A}</a:tableStyleId>
              </a:tblPr>
              <a:tblGrid>
                <a:gridCol w="5622588">
                  <a:extLst>
                    <a:ext uri="{9D8B030D-6E8A-4147-A177-3AD203B41FA5}">
                      <a16:colId xmlns:a16="http://schemas.microsoft.com/office/drawing/2014/main" val="3365346893"/>
                    </a:ext>
                  </a:extLst>
                </a:gridCol>
              </a:tblGrid>
              <a:tr h="6070059">
                <a:tc>
                  <a:txBody>
                    <a:bodyPr/>
                    <a:lstStyle/>
                    <a:p>
                      <a:pPr marL="0" indent="0" algn="just">
                        <a:lnSpc>
                          <a:spcPct val="107000"/>
                        </a:lnSpc>
                        <a:spcAft>
                          <a:spcPts val="800"/>
                        </a:spcAft>
                        <a:buFontTx/>
                        <a:buNone/>
                      </a:pPr>
                      <a:endParaRPr lang="it-IT" sz="2400" b="1" cap="none" spc="0" dirty="0">
                        <a:solidFill>
                          <a:srgbClr val="00B050"/>
                        </a:solidFill>
                        <a:effectLst/>
                      </a:endParaRPr>
                    </a:p>
                    <a:p>
                      <a:pPr marL="0" indent="0" algn="ctr">
                        <a:lnSpc>
                          <a:spcPct val="107000"/>
                        </a:lnSpc>
                        <a:spcAft>
                          <a:spcPts val="800"/>
                        </a:spcAft>
                        <a:buFontTx/>
                        <a:buNone/>
                      </a:pPr>
                      <a:r>
                        <a:rPr lang="it-IT" sz="3200" b="1" cap="none" spc="0" dirty="0">
                          <a:solidFill>
                            <a:srgbClr val="00B050"/>
                          </a:solidFill>
                          <a:effectLst/>
                        </a:rPr>
                        <a:t>TUTTI I SERVIZI OFFERTI SONO ASSICURATI DAL COMUNE TRAMITE GESTIONE AFFIDATA A SOGGETTI TERZI.</a:t>
                      </a:r>
                    </a:p>
                    <a:p>
                      <a:pPr marL="0" indent="0" algn="ctr">
                        <a:lnSpc>
                          <a:spcPct val="107000"/>
                        </a:lnSpc>
                        <a:spcAft>
                          <a:spcPts val="800"/>
                        </a:spcAft>
                        <a:buFontTx/>
                        <a:buNone/>
                      </a:pPr>
                      <a:endParaRPr lang="it-IT" sz="3200" b="1" cap="none" spc="0" dirty="0">
                        <a:solidFill>
                          <a:srgbClr val="00B050"/>
                        </a:solidFill>
                        <a:effectLst/>
                      </a:endParaRPr>
                    </a:p>
                    <a:p>
                      <a:pPr marL="0" indent="0" algn="ctr">
                        <a:lnSpc>
                          <a:spcPct val="107000"/>
                        </a:lnSpc>
                        <a:spcAft>
                          <a:spcPts val="800"/>
                        </a:spcAft>
                        <a:buFontTx/>
                        <a:buNone/>
                      </a:pPr>
                      <a:r>
                        <a:rPr lang="it-IT" sz="3200" b="1" cap="none" spc="0" dirty="0">
                          <a:solidFill>
                            <a:srgbClr val="00B050"/>
                          </a:solidFill>
                          <a:effectLst/>
                        </a:rPr>
                        <a:t>PER I DETTAGLI DI FUNZIONAMENTO SI RIMANDA AL REGOLAMENTO DEI SERVIZI SOCIALI E SCOLASTICI IN VIGORE</a:t>
                      </a:r>
                    </a:p>
                    <a:p>
                      <a:pPr marL="0" indent="0" algn="just">
                        <a:lnSpc>
                          <a:spcPct val="107000"/>
                        </a:lnSpc>
                        <a:spcAft>
                          <a:spcPts val="800"/>
                        </a:spcAft>
                        <a:buFont typeface="+mj-lt"/>
                        <a:buNone/>
                      </a:pPr>
                      <a:endParaRPr lang="it-IT" sz="1000" b="1" cap="none" spc="0" dirty="0">
                        <a:solidFill>
                          <a:schemeClr val="bg1"/>
                        </a:solidFill>
                        <a:effectLst/>
                      </a:endParaRPr>
                    </a:p>
                    <a:p>
                      <a:pPr marL="0" lvl="0" indent="0" algn="just">
                        <a:buFont typeface="+mj-lt"/>
                        <a:buNone/>
                      </a:pPr>
                      <a:endParaRPr lang="it-IT" sz="1000" b="1" cap="none" spc="0" dirty="0">
                        <a:solidFill>
                          <a:schemeClr val="bg1"/>
                        </a:solidFill>
                        <a:effectLst/>
                      </a:endParaRPr>
                    </a:p>
                    <a:p>
                      <a:pPr marL="0" lvl="0" indent="0" algn="just">
                        <a:buFont typeface="+mj-lt"/>
                        <a:buNone/>
                      </a:pPr>
                      <a:endParaRPr lang="it-IT" sz="10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46216" marR="33011" marT="66022" marB="66022">
                    <a:lnL w="12700" cmpd="sng">
                      <a:noFill/>
                    </a:lnL>
                    <a:lnR w="12700" cmpd="sng">
                      <a:noFill/>
                    </a:lnR>
                    <a:lnT w="12700" cap="flat" cmpd="sng" algn="ctr">
                      <a:solidFill>
                        <a:schemeClr val="tx1"/>
                      </a:solidFill>
                      <a:prstDash val="solid"/>
                    </a:lnT>
                    <a:lnB w="38100" cmpd="sng">
                      <a:noFill/>
                    </a:lnB>
                    <a:solidFill>
                      <a:schemeClr val="accent5">
                        <a:lumMod val="40000"/>
                        <a:lumOff val="60000"/>
                      </a:schemeClr>
                    </a:solidFill>
                  </a:tcPr>
                </a:tc>
                <a:extLst>
                  <a:ext uri="{0D108BD9-81ED-4DB2-BD59-A6C34878D82A}">
                    <a16:rowId xmlns:a16="http://schemas.microsoft.com/office/drawing/2014/main" val="4055878676"/>
                  </a:ext>
                </a:extLst>
              </a:tr>
            </a:tbl>
          </a:graphicData>
        </a:graphic>
      </p:graphicFrame>
    </p:spTree>
    <p:extLst>
      <p:ext uri="{BB962C8B-B14F-4D97-AF65-F5344CB8AC3E}">
        <p14:creationId xmlns:p14="http://schemas.microsoft.com/office/powerpoint/2010/main" val="4225071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378378" y="643467"/>
            <a:ext cx="4193622" cy="5571066"/>
          </a:xfrm>
        </p:spPr>
        <p:txBody>
          <a:bodyPr vert="horz" lIns="91440" tIns="45720" rIns="91440" bIns="45720" rtlCol="0">
            <a:normAutofit/>
          </a:bodyPr>
          <a:lstStyle/>
          <a:p>
            <a:pPr algn="ctr"/>
            <a:r>
              <a:rPr lang="en-US" sz="5400" kern="1200" dirty="0">
                <a:solidFill>
                  <a:srgbClr val="FF0000"/>
                </a:solidFill>
                <a:latin typeface="Amasis MT Pro Black" panose="02040A04050005020304" pitchFamily="18" charset="0"/>
              </a:rPr>
              <a:t>QUANDO</a:t>
            </a:r>
          </a:p>
        </p:txBody>
      </p:sp>
      <p:graphicFrame>
        <p:nvGraphicFramePr>
          <p:cNvPr id="76"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3212649507"/>
              </p:ext>
            </p:extLst>
          </p:nvPr>
        </p:nvGraphicFramePr>
        <p:xfrm>
          <a:off x="4980562" y="643472"/>
          <a:ext cx="6575897" cy="6126571"/>
        </p:xfrm>
        <a:graphic>
          <a:graphicData uri="http://schemas.openxmlformats.org/drawingml/2006/table">
            <a:tbl>
              <a:tblPr firstRow="1" firstCol="1" bandRow="1">
                <a:noFill/>
                <a:tableStyleId>{5C22544A-7EE6-4342-B048-85BDC9FD1C3A}</a:tableStyleId>
              </a:tblPr>
              <a:tblGrid>
                <a:gridCol w="6575897">
                  <a:extLst>
                    <a:ext uri="{9D8B030D-6E8A-4147-A177-3AD203B41FA5}">
                      <a16:colId xmlns:a16="http://schemas.microsoft.com/office/drawing/2014/main" val="3365346893"/>
                    </a:ext>
                  </a:extLst>
                </a:gridCol>
              </a:tblGrid>
              <a:tr h="5737874">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5400" b="1" u="sng" cap="none" spc="0" dirty="0">
                          <a:solidFill>
                            <a:srgbClr val="0070C0"/>
                          </a:solidFill>
                          <a:effectLst/>
                          <a:latin typeface="+mn-lt"/>
                        </a:rPr>
                        <a:t>LE ISCRIZIONI AI SERVIZI SI EFFETTUERANNO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5400" b="1" u="sng" cap="none" spc="0">
                          <a:solidFill>
                            <a:srgbClr val="0070C0"/>
                          </a:solidFill>
                          <a:effectLst/>
                          <a:latin typeface="+mn-lt"/>
                        </a:rPr>
                        <a:t>DAL 11 </a:t>
                      </a:r>
                      <a:r>
                        <a:rPr lang="en-US" sz="5400" b="1" u="sng" cap="none" spc="0" dirty="0">
                          <a:solidFill>
                            <a:srgbClr val="0070C0"/>
                          </a:solidFill>
                          <a:effectLst/>
                          <a:latin typeface="+mn-lt"/>
                        </a:rPr>
                        <a:t>APRILE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5400" b="1" u="sng" cap="none" spc="0" dirty="0">
                          <a:solidFill>
                            <a:srgbClr val="0070C0"/>
                          </a:solidFill>
                          <a:effectLst/>
                          <a:latin typeface="+mn-lt"/>
                        </a:rPr>
                        <a:t>AL 30 GIUGNO 2023</a:t>
                      </a:r>
                      <a:endParaRPr lang="it-IT" sz="5400" u="sng" dirty="0">
                        <a:solidFill>
                          <a:srgbClr val="0070C0"/>
                        </a:solidFill>
                        <a:latin typeface="+mn-lt"/>
                      </a:endParaRPr>
                    </a:p>
                    <a:p>
                      <a:pPr marL="0" indent="0" algn="just">
                        <a:lnSpc>
                          <a:spcPct val="107000"/>
                        </a:lnSpc>
                        <a:spcAft>
                          <a:spcPts val="800"/>
                        </a:spcAft>
                        <a:buFont typeface="+mj-lt"/>
                        <a:buNone/>
                      </a:pPr>
                      <a:endParaRPr lang="it-IT" sz="5400" b="1" cap="none" spc="0" dirty="0">
                        <a:solidFill>
                          <a:schemeClr val="bg1"/>
                        </a:solidFill>
                        <a:effectLst/>
                        <a:latin typeface="+mn-lt"/>
                      </a:endParaRPr>
                    </a:p>
                    <a:p>
                      <a:pPr marL="0" lvl="0" indent="0" algn="just">
                        <a:buFont typeface="+mj-lt"/>
                        <a:buNone/>
                      </a:pPr>
                      <a:endParaRPr lang="it-IT" sz="1000" b="1" cap="none" spc="0" dirty="0">
                        <a:solidFill>
                          <a:schemeClr val="bg1"/>
                        </a:solidFill>
                        <a:effectLst/>
                      </a:endParaRPr>
                    </a:p>
                    <a:p>
                      <a:pPr marL="0" lvl="0" indent="0" algn="just">
                        <a:buFont typeface="+mj-lt"/>
                        <a:buNone/>
                      </a:pPr>
                      <a:endParaRPr lang="it-IT" sz="10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46216" marR="33011" marT="66022" marB="66022" anchor="ctr">
                    <a:lnL w="12700" cmpd="sng">
                      <a:noFill/>
                    </a:lnL>
                    <a:lnR w="12700" cmpd="sng">
                      <a:noFill/>
                    </a:lnR>
                    <a:lnT w="12700" cap="flat" cmpd="sng" algn="ctr">
                      <a:solidFill>
                        <a:schemeClr val="tx1"/>
                      </a:solidFill>
                      <a:prstDash val="solid"/>
                    </a:lnT>
                    <a:lnB w="38100" cmpd="sng">
                      <a:noFill/>
                    </a:lnB>
                    <a:solidFill>
                      <a:schemeClr val="accent1">
                        <a:lumMod val="20000"/>
                        <a:lumOff val="80000"/>
                      </a:schemeClr>
                    </a:solidFill>
                  </a:tcPr>
                </a:tc>
                <a:extLst>
                  <a:ext uri="{0D108BD9-81ED-4DB2-BD59-A6C34878D82A}">
                    <a16:rowId xmlns:a16="http://schemas.microsoft.com/office/drawing/2014/main" val="4055878676"/>
                  </a:ext>
                </a:extLst>
              </a:tr>
            </a:tbl>
          </a:graphicData>
        </a:graphic>
      </p:graphicFrame>
    </p:spTree>
    <p:extLst>
      <p:ext uri="{BB962C8B-B14F-4D97-AF65-F5344CB8AC3E}">
        <p14:creationId xmlns:p14="http://schemas.microsoft.com/office/powerpoint/2010/main" val="136703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Rectangle 9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Arc 9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838200" y="350196"/>
            <a:ext cx="2951205" cy="5864337"/>
          </a:xfrm>
        </p:spPr>
        <p:txBody>
          <a:bodyPr vert="horz" lIns="91440" tIns="45720" rIns="91440" bIns="45720" rtlCol="0">
            <a:normAutofit/>
          </a:bodyPr>
          <a:lstStyle/>
          <a:p>
            <a:pPr marL="0" indent="0" algn="ctr">
              <a:lnSpc>
                <a:spcPct val="107000"/>
              </a:lnSpc>
              <a:spcAft>
                <a:spcPts val="800"/>
              </a:spcAft>
              <a:buFontTx/>
              <a:buNone/>
            </a:pPr>
            <a:r>
              <a:rPr lang="it-IT" sz="3200" cap="none" spc="0" dirty="0">
                <a:solidFill>
                  <a:schemeClr val="accent6">
                    <a:lumMod val="75000"/>
                  </a:schemeClr>
                </a:solidFill>
                <a:effectLst/>
                <a:latin typeface="Amasis MT Pro Black" panose="02040A04050005020304" pitchFamily="18" charset="0"/>
              </a:rPr>
              <a:t>PRE SCUOLA</a:t>
            </a:r>
            <a:br>
              <a:rPr lang="it-IT" sz="3200" cap="none" spc="0" dirty="0">
                <a:solidFill>
                  <a:schemeClr val="accent6">
                    <a:lumMod val="75000"/>
                  </a:schemeClr>
                </a:solidFill>
                <a:effectLst/>
                <a:latin typeface="Amasis MT Pro Black" panose="02040A04050005020304" pitchFamily="18" charset="0"/>
              </a:rPr>
            </a:br>
            <a:r>
              <a:rPr lang="it-IT" sz="3200" cap="none" spc="0" dirty="0">
                <a:solidFill>
                  <a:schemeClr val="accent6">
                    <a:lumMod val="75000"/>
                  </a:schemeClr>
                </a:solidFill>
                <a:effectLst/>
                <a:latin typeface="Amasis MT Pro Black" panose="02040A04050005020304" pitchFamily="18" charset="0"/>
              </a:rPr>
              <a:t>SCUOLE PRIMARIE</a:t>
            </a:r>
            <a:br>
              <a:rPr lang="it-IT" sz="3200" cap="none" spc="0" dirty="0">
                <a:solidFill>
                  <a:schemeClr val="accent6">
                    <a:lumMod val="75000"/>
                  </a:schemeClr>
                </a:solidFill>
                <a:effectLst/>
              </a:rPr>
            </a:br>
            <a:br>
              <a:rPr lang="it-IT" sz="3600" b="1" cap="none" spc="0" dirty="0">
                <a:solidFill>
                  <a:schemeClr val="bg1"/>
                </a:solidFill>
                <a:effectLst/>
              </a:rPr>
            </a:br>
            <a:br>
              <a:rPr lang="it-IT" sz="3600" b="1" cap="none" spc="0" dirty="0">
                <a:solidFill>
                  <a:schemeClr val="bg1"/>
                </a:solidFill>
                <a:effectLst/>
              </a:rPr>
            </a:br>
            <a:br>
              <a:rPr lang="it-IT" sz="3600" b="1" cap="none" spc="0" dirty="0">
                <a:solidFill>
                  <a:schemeClr val="bg1"/>
                </a:solidFill>
                <a:effectLst/>
              </a:rPr>
            </a:br>
            <a:endParaRPr lang="en-US" sz="3400" kern="1200" dirty="0">
              <a:solidFill>
                <a:srgbClr val="FFFFFF"/>
              </a:solidFill>
              <a:latin typeface="+mj-lt"/>
              <a:ea typeface="+mj-ea"/>
              <a:cs typeface="+mj-cs"/>
            </a:endParaRPr>
          </a:p>
        </p:txBody>
      </p:sp>
      <p:graphicFrame>
        <p:nvGraphicFramePr>
          <p:cNvPr id="76"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3177513375"/>
              </p:ext>
            </p:extLst>
          </p:nvPr>
        </p:nvGraphicFramePr>
        <p:xfrm>
          <a:off x="5165387" y="671210"/>
          <a:ext cx="6375361" cy="5212742"/>
        </p:xfrm>
        <a:graphic>
          <a:graphicData uri="http://schemas.openxmlformats.org/drawingml/2006/table">
            <a:tbl>
              <a:tblPr firstRow="1" firstCol="1" bandRow="1">
                <a:noFill/>
                <a:tableStyleId>{5C22544A-7EE6-4342-B048-85BDC9FD1C3A}</a:tableStyleId>
              </a:tblPr>
              <a:tblGrid>
                <a:gridCol w="6375361">
                  <a:extLst>
                    <a:ext uri="{9D8B030D-6E8A-4147-A177-3AD203B41FA5}">
                      <a16:colId xmlns:a16="http://schemas.microsoft.com/office/drawing/2014/main" val="3365346893"/>
                    </a:ext>
                  </a:extLst>
                </a:gridCol>
              </a:tblGrid>
              <a:tr h="5212742">
                <a:tc>
                  <a:txBody>
                    <a:bodyPr/>
                    <a:lstStyle/>
                    <a:p>
                      <a:pPr marL="0" indent="0" algn="ctr">
                        <a:lnSpc>
                          <a:spcPct val="107000"/>
                        </a:lnSpc>
                        <a:spcAft>
                          <a:spcPts val="800"/>
                        </a:spcAft>
                        <a:buFontTx/>
                        <a:buNone/>
                      </a:pPr>
                      <a:r>
                        <a:rPr lang="it-IT" sz="1800" b="1" cap="none" spc="0" dirty="0">
                          <a:solidFill>
                            <a:schemeClr val="tx1"/>
                          </a:solidFill>
                          <a:effectLst/>
                        </a:rPr>
                        <a:t>IL</a:t>
                      </a:r>
                      <a:r>
                        <a:rPr lang="it-IT" sz="1400" b="1" cap="none" spc="0" dirty="0">
                          <a:solidFill>
                            <a:schemeClr val="tx1"/>
                          </a:solidFill>
                          <a:effectLst/>
                        </a:rPr>
                        <a:t> </a:t>
                      </a:r>
                      <a:r>
                        <a:rPr lang="it-IT" sz="1800" b="1" cap="none" spc="0" dirty="0">
                          <a:solidFill>
                            <a:schemeClr val="tx1"/>
                          </a:solidFill>
                          <a:effectLst/>
                        </a:rPr>
                        <a:t>SERVIZIO SI SVOLGE ALL’INTERNO DEI PLESSI SCOLASTICI DELLA SCUOLA PRIMARIA DI TREZZO E DI CONCESA. </a:t>
                      </a:r>
                    </a:p>
                    <a:p>
                      <a:pPr marL="0" indent="0" algn="ctr">
                        <a:lnSpc>
                          <a:spcPct val="107000"/>
                        </a:lnSpc>
                        <a:spcAft>
                          <a:spcPts val="800"/>
                        </a:spcAft>
                        <a:buFontTx/>
                        <a:buNone/>
                      </a:pPr>
                      <a:r>
                        <a:rPr lang="it-IT" sz="1800" b="1" cap="none" spc="0" dirty="0">
                          <a:solidFill>
                            <a:schemeClr val="tx1"/>
                          </a:solidFill>
                          <a:effectLst/>
                        </a:rPr>
                        <a:t>E’ ASSICURATO DALLE ORE 7.30 SINO ALLE ORE 8.30.</a:t>
                      </a:r>
                    </a:p>
                    <a:p>
                      <a:pPr marL="0" indent="0" algn="ctr">
                        <a:lnSpc>
                          <a:spcPct val="107000"/>
                        </a:lnSpc>
                        <a:spcAft>
                          <a:spcPts val="800"/>
                        </a:spcAft>
                        <a:buFontTx/>
                        <a:buNone/>
                      </a:pPr>
                      <a:r>
                        <a:rPr lang="it-IT" sz="1800" b="1" cap="none" spc="0" dirty="0">
                          <a:solidFill>
                            <a:schemeClr val="tx1"/>
                          </a:solidFill>
                          <a:effectLst/>
                        </a:rPr>
                        <a:t>SARA’ GARANTITO CON UN MINIMO DI 10 BAMBINI AD UN MASSIMO DI 25 BAMBINI</a:t>
                      </a:r>
                    </a:p>
                  </a:txBody>
                  <a:tcPr marL="46216" marR="33011" marT="66022" marB="66022">
                    <a:lnL w="12700" cmpd="sng">
                      <a:noFill/>
                    </a:lnL>
                    <a:lnR w="12700" cmpd="sng">
                      <a:noFill/>
                    </a:lnR>
                    <a:lnT w="12700" cap="flat" cmpd="sng" algn="ctr">
                      <a:solidFill>
                        <a:schemeClr val="tx1"/>
                      </a:solidFill>
                      <a:prstDash val="solid"/>
                    </a:lnT>
                    <a:lnB w="38100" cmpd="sng">
                      <a:noFill/>
                    </a:lnB>
                    <a:solidFill>
                      <a:schemeClr val="accent6">
                        <a:lumMod val="60000"/>
                        <a:lumOff val="40000"/>
                      </a:schemeClr>
                    </a:solidFill>
                  </a:tcPr>
                </a:tc>
                <a:extLst>
                  <a:ext uri="{0D108BD9-81ED-4DB2-BD59-A6C34878D82A}">
                    <a16:rowId xmlns:a16="http://schemas.microsoft.com/office/drawing/2014/main" val="4055878676"/>
                  </a:ext>
                </a:extLst>
              </a:tr>
            </a:tbl>
          </a:graphicData>
        </a:graphic>
      </p:graphicFrame>
      <p:pic>
        <p:nvPicPr>
          <p:cNvPr id="12" name="Immagine 11">
            <a:extLst>
              <a:ext uri="{FF2B5EF4-FFF2-40B4-BE49-F238E27FC236}">
                <a16:creationId xmlns:a16="http://schemas.microsoft.com/office/drawing/2014/main" id="{E023CC35-68F8-24F3-CB4C-20A8BD0C2BF5}"/>
              </a:ext>
            </a:extLst>
          </p:cNvPr>
          <p:cNvPicPr>
            <a:picLocks noChangeAspect="1"/>
          </p:cNvPicPr>
          <p:nvPr/>
        </p:nvPicPr>
        <p:blipFill>
          <a:blip r:embed="rId2"/>
          <a:stretch>
            <a:fillRect/>
          </a:stretch>
        </p:blipFill>
        <p:spPr>
          <a:xfrm>
            <a:off x="562000" y="3510922"/>
            <a:ext cx="3227406" cy="2282269"/>
          </a:xfrm>
          <a:prstGeom prst="rect">
            <a:avLst/>
          </a:prstGeom>
        </p:spPr>
      </p:pic>
      <p:pic>
        <p:nvPicPr>
          <p:cNvPr id="14" name="Immagine 13">
            <a:extLst>
              <a:ext uri="{FF2B5EF4-FFF2-40B4-BE49-F238E27FC236}">
                <a16:creationId xmlns:a16="http://schemas.microsoft.com/office/drawing/2014/main" id="{53EE21C9-94F8-B8D6-B2F3-17B17D323A1A}"/>
              </a:ext>
            </a:extLst>
          </p:cNvPr>
          <p:cNvPicPr>
            <a:picLocks noChangeAspect="1"/>
          </p:cNvPicPr>
          <p:nvPr/>
        </p:nvPicPr>
        <p:blipFill>
          <a:blip r:embed="rId3"/>
          <a:stretch>
            <a:fillRect/>
          </a:stretch>
        </p:blipFill>
        <p:spPr>
          <a:xfrm>
            <a:off x="5309133" y="2732567"/>
            <a:ext cx="6093259" cy="2719624"/>
          </a:xfrm>
          <a:prstGeom prst="rect">
            <a:avLst/>
          </a:prstGeom>
        </p:spPr>
      </p:pic>
    </p:spTree>
    <p:extLst>
      <p:ext uri="{BB962C8B-B14F-4D97-AF65-F5344CB8AC3E}">
        <p14:creationId xmlns:p14="http://schemas.microsoft.com/office/powerpoint/2010/main" val="235093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9" name="Rectangle 167">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0" name="Arc 169">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FBDDD4CE-B682-0FB2-79DC-965BF3480622}"/>
              </a:ext>
            </a:extLst>
          </p:cNvPr>
          <p:cNvSpPr>
            <a:spLocks noGrp="1"/>
          </p:cNvSpPr>
          <p:nvPr>
            <p:ph type="ctrTitle"/>
          </p:nvPr>
        </p:nvSpPr>
        <p:spPr>
          <a:xfrm>
            <a:off x="632298" y="479492"/>
            <a:ext cx="4435813" cy="1805057"/>
          </a:xfrm>
        </p:spPr>
        <p:txBody>
          <a:bodyPr vert="horz" lIns="91440" tIns="45720" rIns="91440" bIns="45720" rtlCol="0" anchor="ctr">
            <a:normAutofit/>
          </a:bodyPr>
          <a:lstStyle/>
          <a:p>
            <a:r>
              <a:rPr lang="en-US" sz="3200" kern="1200" dirty="0">
                <a:solidFill>
                  <a:srgbClr val="7030A0"/>
                </a:solidFill>
                <a:latin typeface="Amasis MT Pro Black" panose="02040A04050005020304" pitchFamily="18" charset="0"/>
              </a:rPr>
              <a:t>POST SCUOLA SCUOLE PRIMARIE</a:t>
            </a:r>
          </a:p>
        </p:txBody>
      </p:sp>
      <p:sp>
        <p:nvSpPr>
          <p:cNvPr id="181" name="Freeform: Shape 171">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ottotitolo 2">
            <a:extLst>
              <a:ext uri="{FF2B5EF4-FFF2-40B4-BE49-F238E27FC236}">
                <a16:creationId xmlns:a16="http://schemas.microsoft.com/office/drawing/2014/main" id="{033CE942-A741-DE37-AE3D-C15167CE2A05}"/>
              </a:ext>
            </a:extLst>
          </p:cNvPr>
          <p:cNvSpPr>
            <a:spLocks noGrp="1"/>
          </p:cNvSpPr>
          <p:nvPr>
            <p:ph type="subTitle" idx="1"/>
          </p:nvPr>
        </p:nvSpPr>
        <p:spPr>
          <a:xfrm>
            <a:off x="5388307" y="1157592"/>
            <a:ext cx="5965493" cy="5204298"/>
          </a:xfrm>
        </p:spPr>
        <p:txBody>
          <a:bodyPr vert="horz" lIns="91440" tIns="45720" rIns="91440" bIns="45720" rtlCol="0">
            <a:normAutofit/>
          </a:bodyPr>
          <a:lstStyle/>
          <a:p>
            <a:pPr marL="0" indent="-228600" algn="l">
              <a:spcAft>
                <a:spcPts val="800"/>
              </a:spcAft>
              <a:buFont typeface="Arial" panose="020B0604020202020204" pitchFamily="34" charset="0"/>
              <a:buChar char="•"/>
            </a:pPr>
            <a:r>
              <a:rPr lang="en-US" sz="1400" b="1" cap="none" spc="0" dirty="0">
                <a:solidFill>
                  <a:srgbClr val="7030A0"/>
                </a:solidFill>
                <a:effectLst/>
              </a:rPr>
              <a:t>IL SERVIZIO SI SVOLGE ALL’INTERNO DEI PLESSI SCOLASTICI DELLA SCUOLA PRIMARIA DI TREZZO E DI CONCESA,  E’ ASSICURATO DALLE ORE 16.30 SINO ALLE ORE 18.</a:t>
            </a:r>
          </a:p>
          <a:p>
            <a:pPr marL="0" lvl="0" indent="-228600" algn="l">
              <a:buFont typeface="Arial" panose="020B0604020202020204" pitchFamily="34" charset="0"/>
              <a:buChar char="•"/>
            </a:pPr>
            <a:r>
              <a:rPr lang="en-US" sz="1400" b="1" cap="none" spc="0" dirty="0">
                <a:solidFill>
                  <a:srgbClr val="7030A0"/>
                </a:solidFill>
                <a:effectLst/>
              </a:rPr>
              <a:t>SARA’ GARANTITO CON UN MINIMO DI 10 BAMBINI E UN MASSIMO DI 25  ALLA SCUOLA PRIMARI DI TREZZO , UN NUMERO MINIMO DI 5 BAMBINI ED UN NUMERO MASSIMO DI 25 ALLA SCUOLA  PRIMARIA DI CONCESA</a:t>
            </a:r>
            <a:r>
              <a:rPr lang="en-US" sz="1400" cap="none" spc="0" dirty="0">
                <a:effectLst/>
              </a:rPr>
              <a:t>. </a:t>
            </a:r>
          </a:p>
          <a:p>
            <a:pPr indent="-228600" algn="l">
              <a:buFont typeface="Arial" panose="020B0604020202020204" pitchFamily="34" charset="0"/>
              <a:buChar char="•"/>
            </a:pPr>
            <a:endParaRPr lang="en-US" sz="1100" dirty="0"/>
          </a:p>
        </p:txBody>
      </p:sp>
      <p:pic>
        <p:nvPicPr>
          <p:cNvPr id="7" name="Immagine 6">
            <a:extLst>
              <a:ext uri="{FF2B5EF4-FFF2-40B4-BE49-F238E27FC236}">
                <a16:creationId xmlns:a16="http://schemas.microsoft.com/office/drawing/2014/main" id="{67002231-B0DD-E676-1DF4-ADEC1D48E6B9}"/>
              </a:ext>
            </a:extLst>
          </p:cNvPr>
          <p:cNvPicPr>
            <a:picLocks noChangeAspect="1"/>
          </p:cNvPicPr>
          <p:nvPr/>
        </p:nvPicPr>
        <p:blipFill>
          <a:blip r:embed="rId2"/>
          <a:stretch>
            <a:fillRect/>
          </a:stretch>
        </p:blipFill>
        <p:spPr>
          <a:xfrm>
            <a:off x="5877585" y="2743200"/>
            <a:ext cx="5851534" cy="2811294"/>
          </a:xfrm>
          <a:prstGeom prst="rect">
            <a:avLst/>
          </a:prstGeom>
        </p:spPr>
      </p:pic>
      <p:pic>
        <p:nvPicPr>
          <p:cNvPr id="8" name="Immagine 7">
            <a:extLst>
              <a:ext uri="{FF2B5EF4-FFF2-40B4-BE49-F238E27FC236}">
                <a16:creationId xmlns:a16="http://schemas.microsoft.com/office/drawing/2014/main" id="{AC0CBD14-378B-BCD3-01DA-AB915C2401A7}"/>
              </a:ext>
            </a:extLst>
          </p:cNvPr>
          <p:cNvPicPr>
            <a:picLocks noChangeAspect="1"/>
          </p:cNvPicPr>
          <p:nvPr/>
        </p:nvPicPr>
        <p:blipFill>
          <a:blip r:embed="rId3"/>
          <a:stretch>
            <a:fillRect/>
          </a:stretch>
        </p:blipFill>
        <p:spPr>
          <a:xfrm>
            <a:off x="1222831" y="2456229"/>
            <a:ext cx="2900063" cy="2117223"/>
          </a:xfrm>
          <a:prstGeom prst="rect">
            <a:avLst/>
          </a:prstGeom>
        </p:spPr>
      </p:pic>
    </p:spTree>
    <p:extLst>
      <p:ext uri="{BB962C8B-B14F-4D97-AF65-F5344CB8AC3E}">
        <p14:creationId xmlns:p14="http://schemas.microsoft.com/office/powerpoint/2010/main" val="3968677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839788" y="457200"/>
            <a:ext cx="3932237" cy="1073426"/>
          </a:xfrm>
        </p:spPr>
        <p:txBody>
          <a:bodyPr vert="horz" lIns="91440" tIns="45720" rIns="91440" bIns="45720" rtlCol="0" anchor="ctr">
            <a:normAutofit/>
          </a:bodyPr>
          <a:lstStyle/>
          <a:p>
            <a:pPr algn="ctr"/>
            <a:r>
              <a:rPr lang="en-US" sz="1800" b="1" kern="1200" dirty="0">
                <a:solidFill>
                  <a:srgbClr val="FF0000"/>
                </a:solidFill>
                <a:latin typeface="Amasis MT Pro Black" panose="02040A04050005020304" pitchFamily="18" charset="0"/>
              </a:rPr>
              <a:t>TRASPORTO SCOLASTICO</a:t>
            </a:r>
            <a:br>
              <a:rPr lang="en-US" sz="1800" b="1" kern="1200" dirty="0">
                <a:solidFill>
                  <a:srgbClr val="FF0000"/>
                </a:solidFill>
                <a:latin typeface="Amasis MT Pro Black" panose="02040A04050005020304" pitchFamily="18" charset="0"/>
              </a:rPr>
            </a:br>
            <a:r>
              <a:rPr lang="en-US" sz="1800" b="1" kern="1200" dirty="0">
                <a:solidFill>
                  <a:srgbClr val="FF0000"/>
                </a:solidFill>
                <a:latin typeface="Amasis MT Pro Black" panose="02040A04050005020304" pitchFamily="18" charset="0"/>
              </a:rPr>
              <a:t>SCUOLA SECONDARIA DI PRIMO GRADO</a:t>
            </a:r>
          </a:p>
        </p:txBody>
      </p:sp>
      <p:graphicFrame>
        <p:nvGraphicFramePr>
          <p:cNvPr id="79"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4110265607"/>
              </p:ext>
            </p:extLst>
          </p:nvPr>
        </p:nvGraphicFramePr>
        <p:xfrm>
          <a:off x="4933507" y="531628"/>
          <a:ext cx="6421881" cy="5660449"/>
        </p:xfrm>
        <a:graphic>
          <a:graphicData uri="http://schemas.openxmlformats.org/drawingml/2006/table">
            <a:tbl>
              <a:tblPr firstRow="1" firstCol="1" bandRow="1">
                <a:noFill/>
                <a:tableStyleId>{5C22544A-7EE6-4342-B048-85BDC9FD1C3A}</a:tableStyleId>
              </a:tblPr>
              <a:tblGrid>
                <a:gridCol w="6421881">
                  <a:extLst>
                    <a:ext uri="{9D8B030D-6E8A-4147-A177-3AD203B41FA5}">
                      <a16:colId xmlns:a16="http://schemas.microsoft.com/office/drawing/2014/main" val="3365346893"/>
                    </a:ext>
                  </a:extLst>
                </a:gridCol>
              </a:tblGrid>
              <a:tr h="5660449">
                <a:tc>
                  <a:txBody>
                    <a:bodyPr/>
                    <a:lstStyle/>
                    <a:p>
                      <a:pPr marL="0" indent="0" algn="ctr">
                        <a:lnSpc>
                          <a:spcPct val="107000"/>
                        </a:lnSpc>
                        <a:spcAft>
                          <a:spcPts val="800"/>
                        </a:spcAft>
                        <a:buFontTx/>
                        <a:buNone/>
                      </a:pPr>
                      <a:r>
                        <a:rPr lang="it-IT" sz="1100" b="0" cap="none" spc="0" dirty="0">
                          <a:solidFill>
                            <a:schemeClr val="tx1"/>
                          </a:solidFill>
                          <a:effectLst/>
                        </a:rPr>
                        <a:t>SARA</a:t>
                      </a:r>
                      <a:r>
                        <a:rPr lang="it-IT" sz="1100" b="1" cap="none" spc="0" dirty="0">
                          <a:solidFill>
                            <a:schemeClr val="accent5">
                              <a:lumMod val="50000"/>
                            </a:schemeClr>
                          </a:solidFill>
                          <a:effectLst/>
                        </a:rPr>
                        <a:t>’ GARANTITO CON UN MINIMO DI 50 RAGAZZI AD UN MASSIMO DI 100, L’ORARIO DI FUNZIONAMENTO SI ADATTA ALL’ORARIO SCOLASTICO ED AL CALENDARIO SCOLASTICO . </a:t>
                      </a:r>
                    </a:p>
                    <a:p>
                      <a:pPr marL="0" indent="0" algn="ctr">
                        <a:lnSpc>
                          <a:spcPct val="107000"/>
                        </a:lnSpc>
                        <a:spcAft>
                          <a:spcPts val="800"/>
                        </a:spcAft>
                        <a:buFontTx/>
                        <a:buNone/>
                      </a:pPr>
                      <a:r>
                        <a:rPr lang="it-IT" sz="1100" b="1" cap="none" spc="0" dirty="0">
                          <a:solidFill>
                            <a:schemeClr val="accent5">
                              <a:lumMod val="50000"/>
                            </a:schemeClr>
                          </a:solidFill>
                          <a:effectLst/>
                        </a:rPr>
                        <a:t>IL SERVIZIO FUNZIONA DAL PRIMO GIORNO DI SCUOLA; ALL’ATTO DELL’ISCRIZIONE SI INDICA LA FERMATA DI SALITA E DISCESA DEL/LA PROPRIO/A FIGLIA/O, CHE DOVRA’ ESSERE MANTENUTA PER TUTTO L’ANNO. </a:t>
                      </a:r>
                    </a:p>
                    <a:p>
                      <a:pPr marL="0" indent="0" algn="ctr">
                        <a:lnSpc>
                          <a:spcPct val="107000"/>
                        </a:lnSpc>
                        <a:spcAft>
                          <a:spcPts val="800"/>
                        </a:spcAft>
                        <a:buFontTx/>
                        <a:buNone/>
                      </a:pPr>
                      <a:r>
                        <a:rPr lang="it-IT" sz="1100" b="1" cap="none" spc="0" dirty="0">
                          <a:solidFill>
                            <a:schemeClr val="accent5">
                              <a:lumMod val="50000"/>
                            </a:schemeClr>
                          </a:solidFill>
                          <a:effectLst/>
                        </a:rPr>
                        <a:t>UN GENITORE, O UN ADULTO MAGGIORENNE DELEGATO, DOVRA’ ESSERE SEMPRE PRESENTE ALLA FERMATA, SIA PER LA CORSA DI ANDATA CHE PER QUELLA DI RITORNO. </a:t>
                      </a:r>
                    </a:p>
                    <a:p>
                      <a:pPr marL="0" indent="0" algn="ctr">
                        <a:lnSpc>
                          <a:spcPct val="107000"/>
                        </a:lnSpc>
                        <a:spcAft>
                          <a:spcPts val="800"/>
                        </a:spcAft>
                        <a:buFontTx/>
                        <a:buNone/>
                      </a:pPr>
                      <a:r>
                        <a:rPr lang="it-IT" sz="1100" b="1" cap="none" spc="0" dirty="0">
                          <a:solidFill>
                            <a:schemeClr val="accent5">
                              <a:lumMod val="50000"/>
                            </a:schemeClr>
                          </a:solidFill>
                          <a:effectLst/>
                        </a:rPr>
                        <a:t>GLI ALUNNI FREQUENTANTI LE SCUOLE SECONDARIE DI 1 GRADO POTRANNO UTILIZZARE IL SERVIZIO IN AUTONOMIA PREVIA AUTORIZZAZIONE SOTTOSCRITTA DAI GENITORI. </a:t>
                      </a:r>
                    </a:p>
                    <a:p>
                      <a:pPr marL="0" indent="0" algn="ctr">
                        <a:lnSpc>
                          <a:spcPct val="107000"/>
                        </a:lnSpc>
                        <a:spcAft>
                          <a:spcPts val="800"/>
                        </a:spcAft>
                        <a:buFontTx/>
                        <a:buNone/>
                      </a:pPr>
                      <a:r>
                        <a:rPr lang="it-IT" sz="1100" b="1" cap="none" spc="0" dirty="0">
                          <a:solidFill>
                            <a:schemeClr val="accent5">
                              <a:lumMod val="50000"/>
                            </a:schemeClr>
                          </a:solidFill>
                          <a:effectLst/>
                        </a:rPr>
                        <a:t>SUGLI AUTOBUS SARA’ PRESENTE UN ACCOMPAGNATORE CHE ASSISTE I RAGAZZI DURANTE IL PERCORSO IN AUTOBUS, CURANDO ANCHE LE OPERAZIONI DI SALITA E DISCESA DAL MEZZO. </a:t>
                      </a:r>
                    </a:p>
                    <a:p>
                      <a:pPr marL="228600" indent="-228600" algn="just">
                        <a:lnSpc>
                          <a:spcPct val="107000"/>
                        </a:lnSpc>
                        <a:spcAft>
                          <a:spcPts val="800"/>
                        </a:spcAft>
                        <a:buFont typeface="+mj-lt"/>
                        <a:buAutoNum type="arabicPeriod"/>
                      </a:pPr>
                      <a:endParaRPr lang="it-IT" sz="1400" b="0" cap="none" spc="0" dirty="0">
                        <a:solidFill>
                          <a:schemeClr val="bg1"/>
                        </a:solidFill>
                        <a:effectLst/>
                      </a:endParaRPr>
                    </a:p>
                    <a:p>
                      <a:pPr marL="228600" indent="-228600" algn="just">
                        <a:lnSpc>
                          <a:spcPct val="107000"/>
                        </a:lnSpc>
                        <a:spcAft>
                          <a:spcPts val="800"/>
                        </a:spcAft>
                        <a:buFont typeface="+mj-lt"/>
                        <a:buAutoNum type="arabicPeriod"/>
                      </a:pPr>
                      <a:endParaRPr lang="it-IT" sz="1400" b="0" cap="none" spc="0" dirty="0">
                        <a:solidFill>
                          <a:schemeClr val="bg1"/>
                        </a:solidFill>
                        <a:effectLst/>
                      </a:endParaRPr>
                    </a:p>
                    <a:p>
                      <a:pPr marL="0" lvl="0" indent="0" algn="just">
                        <a:buFont typeface="+mj-lt"/>
                        <a:buNone/>
                      </a:pPr>
                      <a:endParaRPr lang="it-IT" sz="900" b="1" cap="none" spc="0" dirty="0">
                        <a:solidFill>
                          <a:schemeClr val="bg1"/>
                        </a:solidFill>
                        <a:effectLst/>
                      </a:endParaRPr>
                    </a:p>
                    <a:p>
                      <a:pPr marL="0" lvl="0" indent="0" algn="just">
                        <a:buFont typeface="+mj-lt"/>
                        <a:buNone/>
                      </a:pPr>
                      <a:endParaRPr lang="it-IT" sz="9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40389" marR="28849" marT="57698" marB="57698">
                    <a:lnL w="12700" cmpd="sng">
                      <a:noFill/>
                    </a:lnL>
                    <a:lnR w="12700" cmpd="sng">
                      <a:noFill/>
                    </a:lnR>
                    <a:lnT w="12700" cap="flat" cmpd="sng" algn="ctr">
                      <a:solidFill>
                        <a:schemeClr val="tx1"/>
                      </a:solidFill>
                      <a:prstDash val="solid"/>
                    </a:lnT>
                    <a:lnB w="38100" cmpd="sng">
                      <a:noFill/>
                    </a:lnB>
                    <a:solidFill>
                      <a:schemeClr val="accent5">
                        <a:lumMod val="40000"/>
                        <a:lumOff val="60000"/>
                      </a:schemeClr>
                    </a:solidFill>
                  </a:tcPr>
                </a:tc>
                <a:extLst>
                  <a:ext uri="{0D108BD9-81ED-4DB2-BD59-A6C34878D82A}">
                    <a16:rowId xmlns:a16="http://schemas.microsoft.com/office/drawing/2014/main" val="4055878676"/>
                  </a:ext>
                </a:extLst>
              </a:tr>
            </a:tbl>
          </a:graphicData>
        </a:graphic>
      </p:graphicFrame>
      <p:sp>
        <p:nvSpPr>
          <p:cNvPr id="10" name="Segnaposto testo 9">
            <a:extLst>
              <a:ext uri="{FF2B5EF4-FFF2-40B4-BE49-F238E27FC236}">
                <a16:creationId xmlns:a16="http://schemas.microsoft.com/office/drawing/2014/main" id="{7E671D08-3F93-330E-B794-B009F6C55988}"/>
              </a:ext>
            </a:extLst>
          </p:cNvPr>
          <p:cNvSpPr>
            <a:spLocks noGrp="1"/>
          </p:cNvSpPr>
          <p:nvPr>
            <p:ph type="body" sz="half" idx="2"/>
          </p:nvPr>
        </p:nvSpPr>
        <p:spPr>
          <a:xfrm>
            <a:off x="836612" y="1760706"/>
            <a:ext cx="3935413" cy="2743200"/>
          </a:xfrm>
        </p:spPr>
        <p:txBody>
          <a:bodyPr>
            <a:normAutofit/>
          </a:bodyPr>
          <a:lstStyle/>
          <a:p>
            <a:r>
              <a:rPr lang="it-IT" sz="1200" b="1" u="sng" dirty="0">
                <a:solidFill>
                  <a:srgbClr val="FF0000"/>
                </a:solidFill>
              </a:rPr>
              <a:t>LE FERMATE  GARANTITE SARANNO</a:t>
            </a:r>
            <a:r>
              <a:rPr lang="it-IT" sz="1200" b="1" u="sng" dirty="0">
                <a:solidFill>
                  <a:srgbClr val="00B050"/>
                </a:solidFill>
              </a:rPr>
              <a:t>:</a:t>
            </a:r>
          </a:p>
          <a:p>
            <a:r>
              <a:rPr lang="it-IT" sz="1200" b="1" dirty="0">
                <a:solidFill>
                  <a:srgbClr val="FF0000"/>
                </a:solidFill>
              </a:rPr>
              <a:t>LINEA ROSSA: </a:t>
            </a:r>
          </a:p>
          <a:p>
            <a:r>
              <a:rPr lang="it-IT" sz="1200" b="1" dirty="0">
                <a:solidFill>
                  <a:srgbClr val="00B050"/>
                </a:solidFill>
              </a:rPr>
              <a:t>VIA XI FEBBRAIO (FONTANELLA)</a:t>
            </a:r>
          </a:p>
          <a:p>
            <a:r>
              <a:rPr lang="it-IT" sz="1200" b="1" dirty="0">
                <a:solidFill>
                  <a:srgbClr val="00B050"/>
                </a:solidFill>
              </a:rPr>
              <a:t>PIAZZA CEREDA - VIA DON GNOCCHI (CIMITERO)</a:t>
            </a:r>
          </a:p>
          <a:p>
            <a:r>
              <a:rPr lang="it-IT" sz="1200" b="1" dirty="0">
                <a:solidFill>
                  <a:srgbClr val="00B050"/>
                </a:solidFill>
              </a:rPr>
              <a:t>VIALE LOMBARDIA, 4</a:t>
            </a:r>
          </a:p>
          <a:p>
            <a:r>
              <a:rPr lang="it-IT" sz="1200" b="1" dirty="0">
                <a:solidFill>
                  <a:srgbClr val="FF0000"/>
                </a:solidFill>
              </a:rPr>
              <a:t>LINEA GIALLA: </a:t>
            </a:r>
          </a:p>
          <a:p>
            <a:r>
              <a:rPr lang="it-IT" sz="1200" b="1" dirty="0">
                <a:solidFill>
                  <a:srgbClr val="00B050"/>
                </a:solidFill>
              </a:rPr>
              <a:t>VIA MAZZINI N.69 (PARCHEGGIO AUTOSTRADALE)</a:t>
            </a:r>
          </a:p>
          <a:p>
            <a:r>
              <a:rPr lang="it-IT" sz="1200" b="1" dirty="0">
                <a:solidFill>
                  <a:srgbClr val="00B050"/>
                </a:solidFill>
              </a:rPr>
              <a:t>VIA MAZZINI FRONTE CIVICO 22 (TABELLONE LUMINOSO)</a:t>
            </a:r>
          </a:p>
          <a:p>
            <a:r>
              <a:rPr lang="it-IT" sz="1200" b="1" dirty="0">
                <a:solidFill>
                  <a:srgbClr val="00B050"/>
                </a:solidFill>
              </a:rPr>
              <a:t>VIA CAVOUR N.44 ANGOLO VIA VECCHIA PER MONZA</a:t>
            </a:r>
          </a:p>
          <a:p>
            <a:endParaRPr lang="it-IT" dirty="0"/>
          </a:p>
        </p:txBody>
      </p:sp>
      <p:pic>
        <p:nvPicPr>
          <p:cNvPr id="9" name="Segnaposto contenuto 8">
            <a:extLst>
              <a:ext uri="{FF2B5EF4-FFF2-40B4-BE49-F238E27FC236}">
                <a16:creationId xmlns:a16="http://schemas.microsoft.com/office/drawing/2014/main" id="{F8835E58-7CBD-02FC-9FD8-4C292FF86D8E}"/>
              </a:ext>
            </a:extLst>
          </p:cNvPr>
          <p:cNvPicPr>
            <a:picLocks noGrp="1" noChangeAspect="1"/>
          </p:cNvPicPr>
          <p:nvPr>
            <p:ph sz="half" idx="4294967295"/>
          </p:nvPr>
        </p:nvPicPr>
        <p:blipFill>
          <a:blip r:embed="rId2"/>
          <a:stretch>
            <a:fillRect/>
          </a:stretch>
        </p:blipFill>
        <p:spPr>
          <a:xfrm>
            <a:off x="1021404" y="4656239"/>
            <a:ext cx="2723658" cy="1697827"/>
          </a:xfrm>
          <a:prstGeom prst="rect">
            <a:avLst/>
          </a:prstGeom>
        </p:spPr>
      </p:pic>
      <p:pic>
        <p:nvPicPr>
          <p:cNvPr id="12" name="Immagine 11">
            <a:extLst>
              <a:ext uri="{FF2B5EF4-FFF2-40B4-BE49-F238E27FC236}">
                <a16:creationId xmlns:a16="http://schemas.microsoft.com/office/drawing/2014/main" id="{E32633EC-898D-0220-E05E-F914482938DF}"/>
              </a:ext>
            </a:extLst>
          </p:cNvPr>
          <p:cNvPicPr>
            <a:picLocks noChangeAspect="1"/>
          </p:cNvPicPr>
          <p:nvPr/>
        </p:nvPicPr>
        <p:blipFill>
          <a:blip r:embed="rId3"/>
          <a:stretch>
            <a:fillRect/>
          </a:stretch>
        </p:blipFill>
        <p:spPr>
          <a:xfrm>
            <a:off x="5284381" y="3175553"/>
            <a:ext cx="5735282" cy="2400300"/>
          </a:xfrm>
          <a:prstGeom prst="rect">
            <a:avLst/>
          </a:prstGeom>
        </p:spPr>
      </p:pic>
    </p:spTree>
    <p:extLst>
      <p:ext uri="{BB962C8B-B14F-4D97-AF65-F5344CB8AC3E}">
        <p14:creationId xmlns:p14="http://schemas.microsoft.com/office/powerpoint/2010/main" val="101769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Rectangle 91">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Arc 93">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32C4FBA0-5AC2-441B-2DFF-B87F8A3C739E}"/>
              </a:ext>
            </a:extLst>
          </p:cNvPr>
          <p:cNvSpPr>
            <a:spLocks noGrp="1"/>
          </p:cNvSpPr>
          <p:nvPr>
            <p:ph type="title"/>
          </p:nvPr>
        </p:nvSpPr>
        <p:spPr>
          <a:xfrm>
            <a:off x="838200" y="350196"/>
            <a:ext cx="2951205" cy="5864337"/>
          </a:xfrm>
        </p:spPr>
        <p:txBody>
          <a:bodyPr vert="horz" lIns="91440" tIns="45720" rIns="91440" bIns="45720" rtlCol="0">
            <a:normAutofit/>
          </a:bodyPr>
          <a:lstStyle/>
          <a:p>
            <a:pPr marL="0" indent="0" algn="ctr">
              <a:lnSpc>
                <a:spcPct val="107000"/>
              </a:lnSpc>
              <a:spcAft>
                <a:spcPts val="800"/>
              </a:spcAft>
              <a:buFontTx/>
              <a:buNone/>
            </a:pPr>
            <a:r>
              <a:rPr lang="it-IT" sz="3100" b="1" cap="none" spc="0" dirty="0">
                <a:solidFill>
                  <a:schemeClr val="accent5">
                    <a:lumMod val="75000"/>
                  </a:schemeClr>
                </a:solidFill>
                <a:effectLst/>
                <a:latin typeface="Amasis MT Pro Black" panose="02040A04050005020304" pitchFamily="18" charset="0"/>
              </a:rPr>
              <a:t>SERVIZIO PEDIBUS  SCUOLA PRIMARIA DI TREZZO SULL’ADDA</a:t>
            </a:r>
            <a:br>
              <a:rPr lang="it-IT" sz="3100" b="1" cap="none" spc="0" dirty="0">
                <a:solidFill>
                  <a:schemeClr val="accent5">
                    <a:lumMod val="75000"/>
                  </a:schemeClr>
                </a:solidFill>
                <a:effectLst/>
              </a:rPr>
            </a:br>
            <a:br>
              <a:rPr lang="it-IT" sz="3600" b="1" cap="none" spc="0" dirty="0">
                <a:solidFill>
                  <a:schemeClr val="bg1"/>
                </a:solidFill>
                <a:effectLst/>
              </a:rPr>
            </a:br>
            <a:br>
              <a:rPr lang="it-IT" sz="3600" b="1" cap="none" spc="0" dirty="0">
                <a:solidFill>
                  <a:schemeClr val="bg1"/>
                </a:solidFill>
                <a:effectLst/>
              </a:rPr>
            </a:br>
            <a:br>
              <a:rPr lang="it-IT" sz="3600" b="1" cap="none" spc="0" dirty="0">
                <a:solidFill>
                  <a:schemeClr val="bg1"/>
                </a:solidFill>
                <a:effectLst/>
              </a:rPr>
            </a:br>
            <a:endParaRPr lang="en-US" sz="3400" kern="1200" dirty="0">
              <a:solidFill>
                <a:srgbClr val="FFFFFF"/>
              </a:solidFill>
              <a:latin typeface="+mj-lt"/>
              <a:ea typeface="+mj-ea"/>
              <a:cs typeface="+mj-cs"/>
            </a:endParaRPr>
          </a:p>
        </p:txBody>
      </p:sp>
      <p:graphicFrame>
        <p:nvGraphicFramePr>
          <p:cNvPr id="76" name="Segnaposto contenuto 3">
            <a:extLst>
              <a:ext uri="{FF2B5EF4-FFF2-40B4-BE49-F238E27FC236}">
                <a16:creationId xmlns:a16="http://schemas.microsoft.com/office/drawing/2014/main" id="{28D888A2-998D-88FF-463F-38233183894A}"/>
              </a:ext>
            </a:extLst>
          </p:cNvPr>
          <p:cNvGraphicFramePr>
            <a:graphicFrameLocks noGrp="1"/>
          </p:cNvGraphicFramePr>
          <p:nvPr>
            <p:ph idx="1"/>
            <p:extLst>
              <p:ext uri="{D42A27DB-BD31-4B8C-83A1-F6EECF244321}">
                <p14:modId xmlns:p14="http://schemas.microsoft.com/office/powerpoint/2010/main" val="312274593"/>
              </p:ext>
            </p:extLst>
          </p:nvPr>
        </p:nvGraphicFramePr>
        <p:xfrm>
          <a:off x="5116748" y="671210"/>
          <a:ext cx="6381346" cy="5160152"/>
        </p:xfrm>
        <a:graphic>
          <a:graphicData uri="http://schemas.openxmlformats.org/drawingml/2006/table">
            <a:tbl>
              <a:tblPr firstRow="1" firstCol="1" bandRow="1">
                <a:noFill/>
                <a:tableStyleId>{5C22544A-7EE6-4342-B048-85BDC9FD1C3A}</a:tableStyleId>
              </a:tblPr>
              <a:tblGrid>
                <a:gridCol w="6381346">
                  <a:extLst>
                    <a:ext uri="{9D8B030D-6E8A-4147-A177-3AD203B41FA5}">
                      <a16:colId xmlns:a16="http://schemas.microsoft.com/office/drawing/2014/main" val="3365346893"/>
                    </a:ext>
                  </a:extLst>
                </a:gridCol>
              </a:tblGrid>
              <a:tr h="5160152">
                <a:tc>
                  <a:txBody>
                    <a:bodyPr/>
                    <a:lstStyle/>
                    <a:p>
                      <a:pPr marL="0" indent="0" algn="just">
                        <a:lnSpc>
                          <a:spcPct val="107000"/>
                        </a:lnSpc>
                        <a:spcAft>
                          <a:spcPts val="800"/>
                        </a:spcAft>
                        <a:buFontTx/>
                        <a:buNone/>
                      </a:pPr>
                      <a:endParaRPr lang="it-IT" sz="1400" b="1" cap="none" spc="0" dirty="0">
                        <a:solidFill>
                          <a:schemeClr val="tx1"/>
                        </a:solidFill>
                        <a:effectLst/>
                      </a:endParaRPr>
                    </a:p>
                    <a:p>
                      <a:pPr marL="0" indent="0" algn="ctr">
                        <a:lnSpc>
                          <a:spcPct val="107000"/>
                        </a:lnSpc>
                        <a:spcAft>
                          <a:spcPts val="800"/>
                        </a:spcAft>
                        <a:buFontTx/>
                        <a:buNone/>
                      </a:pPr>
                      <a:r>
                        <a:rPr lang="it-IT" sz="1400" b="1" cap="none" spc="0" dirty="0">
                          <a:solidFill>
                            <a:schemeClr val="accent1">
                              <a:lumMod val="75000"/>
                            </a:schemeClr>
                          </a:solidFill>
                          <a:effectLst/>
                        </a:rPr>
                        <a:t>SERVIZIO «PEDIBUS – ANDIAMO A SCUOLA A PIEDI» CON PERCORSI SICURI E L’ADEGUATA VIGILANZA DI ADULTI VOLONTARI.</a:t>
                      </a:r>
                    </a:p>
                    <a:p>
                      <a:pPr marL="0" indent="0" algn="ctr">
                        <a:lnSpc>
                          <a:spcPct val="107000"/>
                        </a:lnSpc>
                        <a:spcAft>
                          <a:spcPts val="800"/>
                        </a:spcAft>
                        <a:buFontTx/>
                        <a:buNone/>
                      </a:pPr>
                      <a:r>
                        <a:rPr lang="it-IT" sz="1400" b="1" cap="none" spc="0" dirty="0">
                          <a:solidFill>
                            <a:schemeClr val="accent1">
                              <a:lumMod val="75000"/>
                            </a:schemeClr>
                          </a:solidFill>
                          <a:effectLst/>
                        </a:rPr>
                        <a:t>IL SERVIZIO SARA’ ATTIVATO CON UN NUMERO MINIMO DI 8 BAMBINI PER CORSA.</a:t>
                      </a:r>
                    </a:p>
                    <a:p>
                      <a:pPr marL="0" indent="0" algn="ctr">
                        <a:lnSpc>
                          <a:spcPct val="107000"/>
                        </a:lnSpc>
                        <a:spcAft>
                          <a:spcPts val="800"/>
                        </a:spcAft>
                        <a:buFontTx/>
                        <a:buNone/>
                      </a:pPr>
                      <a:r>
                        <a:rPr lang="it-IT" sz="1400" b="1" cap="none" spc="0" dirty="0">
                          <a:solidFill>
                            <a:schemeClr val="accent1">
                              <a:lumMod val="75000"/>
                            </a:schemeClr>
                          </a:solidFill>
                          <a:effectLst/>
                        </a:rPr>
                        <a:t>L’ORARIO DI FUNZIONAMENTO SARA’ ADEGUATO ALL’ORARIO SCOLASTICO.</a:t>
                      </a:r>
                    </a:p>
                    <a:p>
                      <a:pPr marL="0" indent="0" algn="ctr">
                        <a:lnSpc>
                          <a:spcPct val="107000"/>
                        </a:lnSpc>
                        <a:spcAft>
                          <a:spcPts val="800"/>
                        </a:spcAft>
                        <a:buFontTx/>
                        <a:buNone/>
                      </a:pPr>
                      <a:r>
                        <a:rPr lang="it-IT" sz="1400" b="1" cap="none" spc="0" dirty="0">
                          <a:solidFill>
                            <a:schemeClr val="accent1">
                              <a:lumMod val="75000"/>
                            </a:schemeClr>
                          </a:solidFill>
                          <a:effectLst/>
                        </a:rPr>
                        <a:t>TARIFFA UNICA: IL COSTO ANNUALE DEL SERVIZIO E’ DI 20 EURO.</a:t>
                      </a:r>
                    </a:p>
                    <a:p>
                      <a:pPr marL="0" indent="0" algn="ctr">
                        <a:lnSpc>
                          <a:spcPct val="107000"/>
                        </a:lnSpc>
                        <a:spcAft>
                          <a:spcPts val="800"/>
                        </a:spcAft>
                        <a:buFontTx/>
                        <a:buNone/>
                      </a:pPr>
                      <a:r>
                        <a:rPr lang="it-IT" sz="1400" b="1" cap="none" spc="0" dirty="0">
                          <a:solidFill>
                            <a:schemeClr val="accent1">
                              <a:lumMod val="75000"/>
                            </a:schemeClr>
                          </a:solidFill>
                          <a:effectLst/>
                        </a:rPr>
                        <a:t> PAGAMENTO: UNICA RATA SCADENZA ENTRO IL 31 LUGLIO 2023</a:t>
                      </a:r>
                    </a:p>
                    <a:p>
                      <a:pPr marL="0" indent="0" algn="just">
                        <a:lnSpc>
                          <a:spcPct val="107000"/>
                        </a:lnSpc>
                        <a:spcAft>
                          <a:spcPts val="800"/>
                        </a:spcAft>
                        <a:buFontTx/>
                        <a:buNone/>
                      </a:pPr>
                      <a:endParaRPr lang="it-IT" sz="1400" b="1" cap="none" spc="0" dirty="0">
                        <a:solidFill>
                          <a:schemeClr val="tx1"/>
                        </a:solidFill>
                        <a:effectLst/>
                      </a:endParaRPr>
                    </a:p>
                    <a:p>
                      <a:pPr marL="0" indent="0" algn="ctr">
                        <a:lnSpc>
                          <a:spcPct val="107000"/>
                        </a:lnSpc>
                        <a:spcAft>
                          <a:spcPts val="800"/>
                        </a:spcAft>
                        <a:buFontTx/>
                        <a:buNone/>
                      </a:pPr>
                      <a:r>
                        <a:rPr lang="it-IT" sz="1400" b="1" cap="none" spc="0" dirty="0">
                          <a:solidFill>
                            <a:schemeClr val="accent1">
                              <a:lumMod val="50000"/>
                            </a:schemeClr>
                          </a:solidFill>
                          <a:effectLst/>
                        </a:rPr>
                        <a:t>TRE I PERCORSI GARANTITI: </a:t>
                      </a:r>
                    </a:p>
                    <a:p>
                      <a:pPr marL="0" indent="0" algn="ctr">
                        <a:lnSpc>
                          <a:spcPct val="107000"/>
                        </a:lnSpc>
                        <a:spcAft>
                          <a:spcPts val="800"/>
                        </a:spcAft>
                        <a:buFontTx/>
                        <a:buNone/>
                      </a:pPr>
                      <a:r>
                        <a:rPr lang="it-IT" sz="1400" b="1" cap="none" spc="0" dirty="0">
                          <a:solidFill>
                            <a:srgbClr val="FF0000"/>
                          </a:solidFill>
                          <a:effectLst/>
                        </a:rPr>
                        <a:t>LINEA ROSSA  via Brasca angolo via Togliatti – via Brasca (AGIP) – via </a:t>
                      </a:r>
                      <a:r>
                        <a:rPr lang="it-IT" sz="1400" b="1" cap="none" spc="0" dirty="0" err="1">
                          <a:solidFill>
                            <a:srgbClr val="FF0000"/>
                          </a:solidFill>
                          <a:effectLst/>
                        </a:rPr>
                        <a:t>V.Veneto</a:t>
                      </a:r>
                      <a:r>
                        <a:rPr lang="it-IT" sz="1400" b="1" cap="none" spc="0" dirty="0">
                          <a:solidFill>
                            <a:srgbClr val="FF0000"/>
                          </a:solidFill>
                          <a:effectLst/>
                        </a:rPr>
                        <a:t> incrocio via M. </a:t>
                      </a:r>
                      <a:r>
                        <a:rPr lang="it-IT" sz="1400" b="1" cap="none" spc="0" dirty="0" err="1">
                          <a:solidFill>
                            <a:srgbClr val="FF0000"/>
                          </a:solidFill>
                          <a:effectLst/>
                        </a:rPr>
                        <a:t>Grisetti</a:t>
                      </a:r>
                      <a:endParaRPr lang="it-IT" sz="1400" b="1" cap="none" spc="0" dirty="0">
                        <a:solidFill>
                          <a:srgbClr val="FF0000"/>
                        </a:solidFill>
                        <a:effectLst/>
                      </a:endParaRPr>
                    </a:p>
                    <a:p>
                      <a:pPr marL="0" indent="0" algn="ctr">
                        <a:lnSpc>
                          <a:spcPct val="107000"/>
                        </a:lnSpc>
                        <a:spcAft>
                          <a:spcPts val="800"/>
                        </a:spcAft>
                        <a:buFontTx/>
                        <a:buNone/>
                      </a:pPr>
                      <a:r>
                        <a:rPr lang="it-IT" sz="1400" b="1" cap="none" spc="0" dirty="0">
                          <a:solidFill>
                            <a:schemeClr val="accent1">
                              <a:lumMod val="75000"/>
                            </a:schemeClr>
                          </a:solidFill>
                          <a:effectLst/>
                        </a:rPr>
                        <a:t>LINEA BLU  via Bazzoni incrocio via Adda – via Fiume incrocio via V. Veneto</a:t>
                      </a:r>
                    </a:p>
                    <a:p>
                      <a:pPr marL="0" indent="0" algn="ctr">
                        <a:lnSpc>
                          <a:spcPct val="107000"/>
                        </a:lnSpc>
                        <a:spcAft>
                          <a:spcPts val="800"/>
                        </a:spcAft>
                        <a:buFontTx/>
                        <a:buNone/>
                      </a:pPr>
                      <a:r>
                        <a:rPr lang="it-IT" sz="1400" b="1" cap="none" spc="0" dirty="0">
                          <a:solidFill>
                            <a:srgbClr val="00B0F0"/>
                          </a:solidFill>
                          <a:effectLst/>
                        </a:rPr>
                        <a:t>LINEA AZZURRA via </a:t>
                      </a:r>
                      <a:r>
                        <a:rPr lang="it-IT" sz="1400" b="1" cap="none" spc="0" dirty="0" err="1">
                          <a:solidFill>
                            <a:srgbClr val="00B0F0"/>
                          </a:solidFill>
                          <a:effectLst/>
                        </a:rPr>
                        <a:t>S.Pellico</a:t>
                      </a:r>
                      <a:r>
                        <a:rPr lang="it-IT" sz="1400" b="1" cap="none" spc="0" dirty="0">
                          <a:solidFill>
                            <a:srgbClr val="00B0F0"/>
                          </a:solidFill>
                          <a:effectLst/>
                        </a:rPr>
                        <a:t> incrocio via f.lli Bandiera – via S.Pellico,59 – via Mazzini area mercato</a:t>
                      </a:r>
                    </a:p>
                  </a:txBody>
                  <a:tcPr marL="46216" marR="33011" marT="66022" marB="66022">
                    <a:lnL w="12700" cmpd="sng">
                      <a:noFill/>
                    </a:lnL>
                    <a:lnR w="12700" cmpd="sng">
                      <a:noFill/>
                    </a:lnR>
                    <a:lnT w="12700" cap="flat" cmpd="sng" algn="ctr">
                      <a:solidFill>
                        <a:schemeClr val="tx1"/>
                      </a:solidFill>
                      <a:prstDash val="soli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55878676"/>
                  </a:ext>
                </a:extLst>
              </a:tr>
            </a:tbl>
          </a:graphicData>
        </a:graphic>
      </p:graphicFrame>
      <p:pic>
        <p:nvPicPr>
          <p:cNvPr id="4" name="Immagine 3">
            <a:extLst>
              <a:ext uri="{FF2B5EF4-FFF2-40B4-BE49-F238E27FC236}">
                <a16:creationId xmlns:a16="http://schemas.microsoft.com/office/drawing/2014/main" id="{885ED78A-299A-04AA-283D-A895F1403C74}"/>
              </a:ext>
            </a:extLst>
          </p:cNvPr>
          <p:cNvPicPr>
            <a:picLocks noChangeAspect="1"/>
          </p:cNvPicPr>
          <p:nvPr/>
        </p:nvPicPr>
        <p:blipFill>
          <a:blip r:embed="rId2"/>
          <a:stretch>
            <a:fillRect/>
          </a:stretch>
        </p:blipFill>
        <p:spPr>
          <a:xfrm>
            <a:off x="822538" y="3813243"/>
            <a:ext cx="3256172" cy="2305456"/>
          </a:xfrm>
          <a:prstGeom prst="rect">
            <a:avLst/>
          </a:prstGeom>
        </p:spPr>
      </p:pic>
    </p:spTree>
    <p:extLst>
      <p:ext uri="{BB962C8B-B14F-4D97-AF65-F5344CB8AC3E}">
        <p14:creationId xmlns:p14="http://schemas.microsoft.com/office/powerpoint/2010/main" val="2385085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4" name="Rectangle 133">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FBDDD4CE-B682-0FB2-79DC-965BF3480622}"/>
              </a:ext>
            </a:extLst>
          </p:cNvPr>
          <p:cNvSpPr>
            <a:spLocks noGrp="1"/>
          </p:cNvSpPr>
          <p:nvPr>
            <p:ph type="ctrTitle"/>
          </p:nvPr>
        </p:nvSpPr>
        <p:spPr>
          <a:xfrm>
            <a:off x="467361" y="554477"/>
            <a:ext cx="5729158" cy="647917"/>
          </a:xfrm>
        </p:spPr>
        <p:txBody>
          <a:bodyPr anchor="t">
            <a:normAutofit fontScale="90000"/>
          </a:bodyPr>
          <a:lstStyle/>
          <a:p>
            <a:r>
              <a:rPr lang="it-IT" sz="4000" b="1" dirty="0">
                <a:solidFill>
                  <a:srgbClr val="00B0F0"/>
                </a:solidFill>
                <a:latin typeface="Amasis MT Pro Black" panose="02040A04050005020304" pitchFamily="18" charset="0"/>
              </a:rPr>
              <a:t>TARIFFE AGEVOLATE</a:t>
            </a:r>
          </a:p>
        </p:txBody>
      </p:sp>
      <p:sp>
        <p:nvSpPr>
          <p:cNvPr id="3" name="Sottotitolo 2">
            <a:extLst>
              <a:ext uri="{FF2B5EF4-FFF2-40B4-BE49-F238E27FC236}">
                <a16:creationId xmlns:a16="http://schemas.microsoft.com/office/drawing/2014/main" id="{033CE942-A741-DE37-AE3D-C15167CE2A05}"/>
              </a:ext>
            </a:extLst>
          </p:cNvPr>
          <p:cNvSpPr>
            <a:spLocks noGrp="1"/>
          </p:cNvSpPr>
          <p:nvPr>
            <p:ph type="subTitle" idx="1"/>
          </p:nvPr>
        </p:nvSpPr>
        <p:spPr>
          <a:xfrm>
            <a:off x="805317" y="1550993"/>
            <a:ext cx="4737313" cy="4061868"/>
          </a:xfrm>
        </p:spPr>
        <p:txBody>
          <a:bodyPr anchor="t">
            <a:normAutofit fontScale="25000" lnSpcReduction="20000"/>
          </a:bodyPr>
          <a:lstStyle/>
          <a:p>
            <a:pPr marL="914400" indent="-914400" algn="l">
              <a:lnSpc>
                <a:spcPct val="107000"/>
              </a:lnSpc>
              <a:spcAft>
                <a:spcPts val="800"/>
              </a:spcAft>
              <a:buFont typeface="+mj-lt"/>
              <a:buAutoNum type="arabicPeriod"/>
            </a:pPr>
            <a:endParaRPr lang="it-IT" sz="4800" b="1" cap="none" spc="0" dirty="0">
              <a:solidFill>
                <a:schemeClr val="accent1">
                  <a:lumMod val="50000"/>
                </a:schemeClr>
              </a:solidFill>
              <a:effectLst/>
              <a:latin typeface="Calibri" panose="020F0502020204030204" pitchFamily="34" charset="0"/>
              <a:cs typeface="Calibri" panose="020F0502020204030204" pitchFamily="34" charset="0"/>
            </a:endParaRPr>
          </a:p>
          <a:p>
            <a:pPr marL="914400" indent="-914400" algn="l">
              <a:lnSpc>
                <a:spcPct val="107000"/>
              </a:lnSpc>
              <a:spcAft>
                <a:spcPts val="800"/>
              </a:spcAft>
              <a:buFont typeface="+mj-lt"/>
              <a:buAutoNum type="arabicPeriod"/>
            </a:pPr>
            <a:r>
              <a:rPr lang="it-IT" sz="5600" b="1" cap="none" spc="0" dirty="0">
                <a:solidFill>
                  <a:srgbClr val="00B050"/>
                </a:solidFill>
                <a:effectLst/>
                <a:latin typeface="Calibri" panose="020F0502020204030204" pitchFamily="34" charset="0"/>
                <a:cs typeface="Calibri" panose="020F0502020204030204" pitchFamily="34" charset="0"/>
              </a:rPr>
              <a:t>E’ NECESSARIO ESSERE IN POSSESSO DELL’ ATTESTAZIONE I.S.E.E. (INDICATORE SITUAZIONE ECONOMICA EQUIVALENTE) AGGIORNATA, PRESENTATA AD I.N.P.S., VALEVOLE PER L’INTERO ANNO SCOLASTICO 2023/2024.</a:t>
            </a:r>
          </a:p>
          <a:p>
            <a:pPr marL="914400" indent="-914400" algn="l">
              <a:lnSpc>
                <a:spcPct val="107000"/>
              </a:lnSpc>
              <a:spcAft>
                <a:spcPts val="800"/>
              </a:spcAft>
              <a:buFont typeface="+mj-lt"/>
              <a:buAutoNum type="arabicPeriod"/>
            </a:pPr>
            <a:r>
              <a:rPr lang="it-IT" sz="5600" b="1" dirty="0">
                <a:solidFill>
                  <a:srgbClr val="00B050"/>
                </a:solidFill>
                <a:latin typeface="Calibri" panose="020F0502020204030204" pitchFamily="34" charset="0"/>
                <a:cs typeface="Calibri" panose="020F0502020204030204" pitchFamily="34" charset="0"/>
              </a:rPr>
              <a:t>LA MANCATA RICHIESTA ALL’INPS DELL’ ATTESTAZIONE I.S.E.E. E LA NON COMUNICAZIONE AL COMUNE ( da indicare sul modulo di iscrizione), DETERMINA L’APPLICAZIONE DELLA TARIFFA MASSIMA PREVISTA PER LA FRUIZIONE DEL SERVIZIO </a:t>
            </a:r>
          </a:p>
          <a:p>
            <a:pPr marL="914400" indent="-914400" algn="l">
              <a:lnSpc>
                <a:spcPct val="107000"/>
              </a:lnSpc>
              <a:spcAft>
                <a:spcPts val="800"/>
              </a:spcAft>
              <a:buFont typeface="+mj-lt"/>
              <a:buAutoNum type="arabicPeriod"/>
            </a:pPr>
            <a:r>
              <a:rPr lang="it-IT" sz="5600" b="1" cap="none" spc="0" dirty="0">
                <a:solidFill>
                  <a:srgbClr val="00B050"/>
                </a:solidFill>
                <a:effectLst/>
                <a:latin typeface="Calibri" panose="020F0502020204030204" pitchFamily="34" charset="0"/>
                <a:cs typeface="Calibri" panose="020F0502020204030204" pitchFamily="34" charset="0"/>
              </a:rPr>
              <a:t>GLI UFFICI COMUNALI ACQUISERANNO DIRETTAMENTE L’ I.S.E.E.  DA INPS</a:t>
            </a:r>
          </a:p>
          <a:p>
            <a:pPr marL="914400" indent="-914400" algn="l">
              <a:lnSpc>
                <a:spcPct val="107000"/>
              </a:lnSpc>
              <a:spcAft>
                <a:spcPts val="800"/>
              </a:spcAft>
              <a:buFont typeface="+mj-lt"/>
              <a:buAutoNum type="arabicPeriod"/>
            </a:pPr>
            <a:endParaRPr lang="it-IT" sz="4800" b="1" cap="none" spc="0" dirty="0">
              <a:solidFill>
                <a:schemeClr val="accent1">
                  <a:lumMod val="50000"/>
                </a:schemeClr>
              </a:solidFill>
              <a:effectLst/>
              <a:latin typeface="Calibri" panose="020F0502020204030204" pitchFamily="34" charset="0"/>
              <a:cs typeface="Calibri" panose="020F0502020204030204" pitchFamily="34" charset="0"/>
            </a:endParaRPr>
          </a:p>
          <a:p>
            <a:pPr marL="540385">
              <a:lnSpc>
                <a:spcPts val="1150"/>
              </a:lnSpc>
              <a:spcBef>
                <a:spcPts val="500"/>
              </a:spcBef>
              <a:spcAft>
                <a:spcPts val="1000"/>
              </a:spcAft>
            </a:pPr>
            <a:r>
              <a:rPr lang="it-IT" sz="1800" dirty="0">
                <a:solidFill>
                  <a:srgbClr val="000000"/>
                </a:solidFill>
                <a:effectLst/>
                <a:latin typeface="Trebuchet MS Bold"/>
                <a:ea typeface="Times New Roman" panose="02020603050405020304" pitchFamily="18" charset="0"/>
                <a:cs typeface="Trebuchet MS Bold"/>
              </a:rPr>
              <a:t> </a:t>
            </a:r>
            <a:endParaRPr lang="it-IT"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indent="-228600" algn="just">
              <a:lnSpc>
                <a:spcPct val="107000"/>
              </a:lnSpc>
              <a:spcAft>
                <a:spcPts val="800"/>
              </a:spcAft>
              <a:buFont typeface="+mj-lt"/>
              <a:buAutoNum type="arabicPeriod"/>
            </a:pPr>
            <a:endParaRPr lang="it-IT" sz="4800" dirty="0">
              <a:latin typeface="Calibri" panose="020F0502020204030204" pitchFamily="34" charset="0"/>
              <a:cs typeface="Calibri" panose="020F0502020204030204" pitchFamily="34" charset="0"/>
            </a:endParaRPr>
          </a:p>
          <a:p>
            <a:pPr marL="228600" indent="-228600" algn="just">
              <a:lnSpc>
                <a:spcPct val="107000"/>
              </a:lnSpc>
              <a:spcAft>
                <a:spcPts val="800"/>
              </a:spcAft>
              <a:buFont typeface="+mj-lt"/>
              <a:buAutoNum type="arabicPeriod"/>
            </a:pPr>
            <a:endParaRPr lang="it-IT" sz="4800" b="0" cap="none" spc="0" dirty="0">
              <a:solidFill>
                <a:schemeClr val="tx1"/>
              </a:solidFill>
              <a:effectLst/>
              <a:latin typeface="+mj-lt"/>
            </a:endParaRPr>
          </a:p>
          <a:p>
            <a:pPr marL="0" lvl="0" indent="0" algn="just">
              <a:buFont typeface="+mj-lt"/>
              <a:buNone/>
            </a:pPr>
            <a:r>
              <a:rPr lang="it-IT" sz="14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PAGAMENTO IN DUE RATE: 1 RATA SCADENZA ENTRO 31 LUGLIO 2023 – 2 RATA SCADENZA ENTRO IL 10 GENNAIO 2024</a:t>
            </a:r>
          </a:p>
          <a:p>
            <a:pPr marL="0" lvl="0" indent="0" algn="just">
              <a:buFont typeface="+mj-lt"/>
              <a:buNone/>
            </a:pPr>
            <a:r>
              <a:rPr lang="it-IT" sz="14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ENTO IN DUE RATE: 1 RATA SCADENZA ENTRO 31 LUGLIO 2023 – 2 RATA SCADENZA ENTRO IL 10 GENNAIO 2024</a:t>
            </a:r>
          </a:p>
          <a:p>
            <a:pPr marL="0" indent="0" algn="just">
              <a:lnSpc>
                <a:spcPct val="107000"/>
              </a:lnSpc>
              <a:spcAft>
                <a:spcPts val="800"/>
              </a:spcAft>
              <a:buFontTx/>
              <a:buNone/>
            </a:pPr>
            <a:endParaRPr lang="it-IT" sz="1400" cap="none" spc="0" dirty="0">
              <a:solidFill>
                <a:schemeClr val="tx1"/>
              </a:solidFill>
              <a:effectLst/>
            </a:endParaRPr>
          </a:p>
          <a:p>
            <a:pPr marL="0" lvl="0" indent="0" algn="just">
              <a:buFont typeface="+mj-lt"/>
              <a:buNone/>
            </a:pPr>
            <a:endParaRPr lang="it-IT" sz="1400" b="1" cap="none" spc="0" dirty="0">
              <a:solidFill>
                <a:schemeClr val="bg1"/>
              </a:solidFill>
              <a:effectLst/>
            </a:endParaRPr>
          </a:p>
          <a:p>
            <a:pPr marL="0" lvl="0" indent="0" algn="just">
              <a:buFont typeface="+mj-lt"/>
              <a:buNone/>
            </a:pPr>
            <a:r>
              <a:rPr lang="it-IT" sz="1400" b="1" cap="none" spc="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PAGAMENTO IN DUE RATE: 1 RATA SCADENZA ENTRO 31 LUGLIO 2023 – 2 RATA SCADENZA ENTRO IL 10 GENNAIO 2024</a:t>
            </a:r>
          </a:p>
          <a:p>
            <a:pPr algn="l"/>
            <a:endParaRPr lang="it-IT" dirty="0"/>
          </a:p>
        </p:txBody>
      </p:sp>
      <p:sp>
        <p:nvSpPr>
          <p:cNvPr id="159" name="Freeform: Shape 135">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0" name="Oval 13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1" name="Block Arc 139">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2" name="Freeform: Shape 141">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63" name="Straight Connector 143">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6" name="Freeform: Shape 145">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8" name="Arc 147">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0" name="Freeform: Shape 149">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423837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1457</Words>
  <Application>Microsoft Office PowerPoint</Application>
  <PresentationFormat>Widescreen</PresentationFormat>
  <Paragraphs>112</Paragraphs>
  <Slides>11</Slides>
  <Notes>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Amasis MT Pro Black</vt:lpstr>
      <vt:lpstr>Arial</vt:lpstr>
      <vt:lpstr>Calibri</vt:lpstr>
      <vt:lpstr>Calibri Light</vt:lpstr>
      <vt:lpstr>Trebuchet MS Bold</vt:lpstr>
      <vt:lpstr>Wingdings</vt:lpstr>
      <vt:lpstr>Tema di Office</vt:lpstr>
      <vt:lpstr> SERVIZI SCOLASTICI INTEGRATIVI  ANNO 2023/2024</vt:lpstr>
      <vt:lpstr>INFORMAZIONI GENERALI</vt:lpstr>
      <vt:lpstr>MODALITA’  DI SVOLGIMENTO</vt:lpstr>
      <vt:lpstr>QUANDO</vt:lpstr>
      <vt:lpstr>PRE SCUOLA SCUOLE PRIMARIE    </vt:lpstr>
      <vt:lpstr>POST SCUOLA SCUOLE PRIMARIE</vt:lpstr>
      <vt:lpstr>TRASPORTO SCOLASTICO SCUOLA SECONDARIA DI PRIMO GRADO</vt:lpstr>
      <vt:lpstr>SERVIZIO PEDIBUS  SCUOLA PRIMARIA DI TREZZO SULL’ADDA    </vt:lpstr>
      <vt:lpstr>TARIFFE AGEVOLATE</vt:lpstr>
      <vt:lpstr>MODALITA’ DI ISCRIZIONE AI SERVIZI:  PRESCUOLA – POSTSCUOLA – TRASPORTO – PEDIBUS </vt:lpstr>
      <vt:lpstr>MODALITA’ DI PAGAMENTO  E INFORMAZIONI FINALI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Servizio mensa scolastica</dc:title>
  <dc:creator>Laura Mariani</dc:creator>
  <cp:lastModifiedBy>Laura Mariani</cp:lastModifiedBy>
  <cp:revision>157</cp:revision>
  <dcterms:created xsi:type="dcterms:W3CDTF">2022-11-08T12:35:22Z</dcterms:created>
  <dcterms:modified xsi:type="dcterms:W3CDTF">2023-04-06T06:59:45Z</dcterms:modified>
</cp:coreProperties>
</file>