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5" r:id="rId3"/>
    <p:sldId id="287" r:id="rId4"/>
    <p:sldId id="326" r:id="rId5"/>
    <p:sldId id="328" r:id="rId6"/>
    <p:sldId id="343" r:id="rId7"/>
    <p:sldId id="341" r:id="rId8"/>
    <p:sldId id="329" r:id="rId9"/>
    <p:sldId id="330" r:id="rId10"/>
    <p:sldId id="344" r:id="rId11"/>
    <p:sldId id="345" r:id="rId12"/>
    <p:sldId id="339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684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634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94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379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060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9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0036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63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2591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77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727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636745D-53CE-4380-B93E-6134A62C9107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6B55355-E5EF-4C0D-9F2C-35ACB6541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35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mune.trezzosulladda.mi.it/sites/default/files/2023-10/reg_sociali_scolastici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DDD4CE-B682-0FB2-79DC-965BF3480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518" y="2362421"/>
            <a:ext cx="9875520" cy="1356360"/>
          </a:xfrm>
        </p:spPr>
        <p:txBody>
          <a:bodyPr anchor="ctr">
            <a:normAutofit fontScale="90000"/>
          </a:bodyPr>
          <a:lstStyle/>
          <a:p>
            <a:pPr algn="l"/>
            <a:br>
              <a:rPr lang="it-IT" sz="5600" dirty="0"/>
            </a:br>
            <a:br>
              <a:rPr lang="it-IT" sz="5600" dirty="0"/>
            </a:br>
            <a:r>
              <a:rPr lang="it-IT" b="1" dirty="0">
                <a:latin typeface="Amasis MT Pro Black" panose="02040A04050005020304" pitchFamily="18" charset="0"/>
              </a:rPr>
              <a:t>SERVIZI </a:t>
            </a:r>
            <a:br>
              <a:rPr lang="it-IT" b="1" dirty="0">
                <a:latin typeface="Amasis MT Pro Black" panose="02040A04050005020304" pitchFamily="18" charset="0"/>
              </a:rPr>
            </a:br>
            <a:r>
              <a:rPr lang="it-IT" b="1" dirty="0">
                <a:latin typeface="Amasis MT Pro Black" panose="02040A04050005020304" pitchFamily="18" charset="0"/>
              </a:rPr>
              <a:t>SCOLASTICI </a:t>
            </a:r>
            <a:br>
              <a:rPr lang="it-IT" b="1" dirty="0">
                <a:latin typeface="Amasis MT Pro Black" panose="02040A04050005020304" pitchFamily="18" charset="0"/>
              </a:rPr>
            </a:br>
            <a:r>
              <a:rPr lang="it-IT" b="1" dirty="0">
                <a:latin typeface="Amasis MT Pro Black" panose="02040A04050005020304" pitchFamily="18" charset="0"/>
              </a:rPr>
              <a:t>INTEGRATIVI</a:t>
            </a:r>
            <a:br>
              <a:rPr lang="it-IT" sz="5600" b="1" dirty="0">
                <a:latin typeface="Amasis MT Pro Black" panose="02040A04050005020304" pitchFamily="18" charset="0"/>
              </a:rPr>
            </a:br>
            <a:r>
              <a:rPr lang="it-IT" sz="5600" b="1" dirty="0">
                <a:latin typeface="Amasis MT Pro Black" panose="02040A04050005020304" pitchFamily="18" charset="0"/>
              </a:rPr>
              <a:t> </a:t>
            </a:r>
            <a:br>
              <a:rPr lang="it-IT" sz="5600" b="1" dirty="0">
                <a:latin typeface="Amasis MT Pro Black" panose="02040A04050005020304" pitchFamily="18" charset="0"/>
              </a:rPr>
            </a:br>
            <a:endParaRPr lang="it-IT" sz="5600" b="1" dirty="0">
              <a:latin typeface="Amasis MT Pro Black" panose="02040A04050005020304" pitchFamily="18" charset="0"/>
            </a:endParaRPr>
          </a:p>
        </p:txBody>
      </p:sp>
      <p:pic>
        <p:nvPicPr>
          <p:cNvPr id="4" name="Immagine 3" descr="Immagine che contiene Arte bambini, disegno, cartone animato, clipart&#10;&#10;Descrizione generata automaticamente">
            <a:extLst>
              <a:ext uri="{FF2B5EF4-FFF2-40B4-BE49-F238E27FC236}">
                <a16:creationId xmlns:a16="http://schemas.microsoft.com/office/drawing/2014/main" id="{42E16AF8-B726-A157-9F2C-4618C06F0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329" y="239697"/>
            <a:ext cx="4222072" cy="6384386"/>
          </a:xfrm>
          <a:prstGeom prst="rect">
            <a:avLst/>
          </a:prstGeom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A84191DB-EBB2-78D3-8DCE-811763337C76}"/>
              </a:ext>
            </a:extLst>
          </p:cNvPr>
          <p:cNvSpPr txBox="1">
            <a:spLocks/>
          </p:cNvSpPr>
          <p:nvPr/>
        </p:nvSpPr>
        <p:spPr>
          <a:xfrm>
            <a:off x="8605145" y="1648662"/>
            <a:ext cx="2527337" cy="3555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7200" b="1" kern="1200" cap="all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6000" b="1" i="0" u="none" strike="noStrike" kern="1200" cap="all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" panose="02040504050005020304" pitchFamily="18" charset="0"/>
                <a:ea typeface="+mj-ea"/>
                <a:cs typeface="+mj-cs"/>
              </a:rPr>
              <a:t>a.s.</a:t>
            </a:r>
            <a:endParaRPr kumimoji="0" lang="it-IT" sz="60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masis MT Pro" panose="02040504050005020304" pitchFamily="18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60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" panose="02040504050005020304" pitchFamily="18" charset="0"/>
                <a:ea typeface="+mj-ea"/>
                <a:cs typeface="+mj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60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" panose="02040504050005020304" pitchFamily="18" charset="0"/>
                <a:ea typeface="+mj-ea"/>
                <a:cs typeface="+mj-cs"/>
              </a:rPr>
              <a:t>2026</a:t>
            </a:r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0BB240D0-0305-DF9B-7CF0-B38A6A487711}"/>
              </a:ext>
            </a:extLst>
          </p:cNvPr>
          <p:cNvCxnSpPr/>
          <p:nvPr/>
        </p:nvCxnSpPr>
        <p:spPr>
          <a:xfrm>
            <a:off x="9152878" y="3817399"/>
            <a:ext cx="144706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magine 9">
            <a:extLst>
              <a:ext uri="{FF2B5EF4-FFF2-40B4-BE49-F238E27FC236}">
                <a16:creationId xmlns:a16="http://schemas.microsoft.com/office/drawing/2014/main" id="{468BED91-8BCA-AEC3-822F-39FBDE956A6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117" y="1161040"/>
            <a:ext cx="2130642" cy="89378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olo 1">
            <a:extLst>
              <a:ext uri="{FF2B5EF4-FFF2-40B4-BE49-F238E27FC236}">
                <a16:creationId xmlns:a16="http://schemas.microsoft.com/office/drawing/2014/main" id="{89F61084-28E3-4198-AB0C-CD6A5D1CF441}"/>
              </a:ext>
            </a:extLst>
          </p:cNvPr>
          <p:cNvSpPr txBox="1">
            <a:spLocks/>
          </p:cNvSpPr>
          <p:nvPr/>
        </p:nvSpPr>
        <p:spPr>
          <a:xfrm>
            <a:off x="1059517" y="3946447"/>
            <a:ext cx="9410221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it-IT" sz="5600" dirty="0"/>
            </a:br>
            <a:br>
              <a:rPr lang="it-IT" sz="5600" dirty="0"/>
            </a:br>
            <a:r>
              <a:rPr lang="it-IT" sz="5600" b="1" dirty="0">
                <a:solidFill>
                  <a:schemeClr val="accent3"/>
                </a:solidFill>
                <a:latin typeface="Amasis MT Pro Black" panose="02040A04050005020304" pitchFamily="18" charset="0"/>
              </a:rPr>
              <a:t>INFORMAZIONI PER IL RIENTRO A SCUOLA</a:t>
            </a:r>
            <a:br>
              <a:rPr lang="it-IT" sz="5600" b="1" dirty="0">
                <a:latin typeface="Amasis MT Pro Black" panose="02040A04050005020304" pitchFamily="18" charset="0"/>
              </a:rPr>
            </a:br>
            <a:r>
              <a:rPr lang="it-IT" sz="5600" b="1" dirty="0">
                <a:latin typeface="Amasis MT Pro Black" panose="02040A04050005020304" pitchFamily="18" charset="0"/>
              </a:rPr>
              <a:t> </a:t>
            </a:r>
            <a:br>
              <a:rPr lang="it-IT" sz="5600" b="1" dirty="0">
                <a:latin typeface="Amasis MT Pro Black" panose="02040A04050005020304" pitchFamily="18" charset="0"/>
              </a:rPr>
            </a:br>
            <a:endParaRPr lang="it-IT" sz="5600" b="1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522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ECA963-FF4A-F812-1239-5A2B1C0DE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0461123-89B0-63E5-4283-FF31E6EB0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0B3862-2A2B-ECA2-EF6B-DB4C8029D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6FCE91-94F4-3394-49E1-040679EEB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1192" y="278977"/>
            <a:ext cx="11689617" cy="6300047"/>
          </a:xfrm>
          <a:prstGeom prst="rect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8AD4F88-6281-A9C6-2828-06E37232D70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142999" y="1280160"/>
            <a:ext cx="9552709" cy="4502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  <a:t>PEDIBUS</a:t>
            </a:r>
          </a:p>
        </p:txBody>
      </p:sp>
    </p:spTree>
    <p:extLst>
      <p:ext uri="{BB962C8B-B14F-4D97-AF65-F5344CB8AC3E}">
        <p14:creationId xmlns:p14="http://schemas.microsoft.com/office/powerpoint/2010/main" val="4003059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45279-25E4-90D0-32ED-877D11DA2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C7694A3B-2551-66AF-05DD-3AD016578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3"/>
                </a:solidFill>
                <a:latin typeface="Amasis MT Pro Black" panose="02040A04050005020304" pitchFamily="18" charset="0"/>
              </a:rPr>
              <a:t>Info </a:t>
            </a:r>
            <a:r>
              <a:rPr lang="en-US" sz="5400" dirty="0" err="1">
                <a:solidFill>
                  <a:schemeClr val="accent3"/>
                </a:solidFill>
                <a:latin typeface="Amasis MT Pro Black" panose="02040A04050005020304" pitchFamily="18" charset="0"/>
              </a:rPr>
              <a:t>utili</a:t>
            </a:r>
            <a:endParaRPr lang="en-US" sz="5400" kern="1200" dirty="0">
              <a:solidFill>
                <a:schemeClr val="accent3"/>
              </a:solidFill>
              <a:latin typeface="Amasis MT Pro Black" panose="02040A04050005020304" pitchFamily="18" charset="0"/>
            </a:endParaRPr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BC54079D-6782-E9F9-DC14-02E9F0B270A8}"/>
              </a:ext>
            </a:extLst>
          </p:cNvPr>
          <p:cNvGrpSpPr/>
          <p:nvPr/>
        </p:nvGrpSpPr>
        <p:grpSpPr>
          <a:xfrm>
            <a:off x="1339490" y="2013801"/>
            <a:ext cx="2949568" cy="3367824"/>
            <a:chOff x="1179692" y="2115247"/>
            <a:chExt cx="2949568" cy="3293615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9DFADBF3-5203-9ED5-329D-CBD59D8C27DE}"/>
                </a:ext>
              </a:extLst>
            </p:cNvPr>
            <p:cNvSpPr/>
            <p:nvPr/>
          </p:nvSpPr>
          <p:spPr>
            <a:xfrm>
              <a:off x="1179692" y="2115247"/>
              <a:ext cx="2949568" cy="329361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9" name="Sottotitolo 2">
              <a:extLst>
                <a:ext uri="{FF2B5EF4-FFF2-40B4-BE49-F238E27FC236}">
                  <a16:creationId xmlns:a16="http://schemas.microsoft.com/office/drawing/2014/main" id="{91460D5B-7B2D-63AC-4187-7080F2FA7E96}"/>
                </a:ext>
              </a:extLst>
            </p:cNvPr>
            <p:cNvSpPr txBox="1">
              <a:spLocks/>
            </p:cNvSpPr>
            <p:nvPr/>
          </p:nvSpPr>
          <p:spPr>
            <a:xfrm>
              <a:off x="1282876" y="2243529"/>
              <a:ext cx="2743200" cy="259420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DOVE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indent="0">
                <a:lnSpc>
                  <a:spcPct val="110000"/>
                </a:lnSpc>
                <a:buNone/>
              </a:pPr>
              <a:r>
                <a:rPr lang="it-IT" sz="2000" dirty="0"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Dalle fermate dei 4 percorsi (Verde, Rosso, Blu e Lilla) alla scuola primaria di Trezzo.</a:t>
              </a:r>
            </a:p>
            <a:p>
              <a:pPr marL="0" indent="0">
                <a:lnSpc>
                  <a:spcPct val="110000"/>
                </a:lnSpc>
                <a:buNone/>
              </a:pPr>
              <a:endParaRPr lang="it-IT" sz="2000" dirty="0">
                <a:latin typeface="Amasis MT Pro" panose="020405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E4C8BF6D-BEE6-75A2-FF13-E3EBC249A78D}"/>
              </a:ext>
            </a:extLst>
          </p:cNvPr>
          <p:cNvGrpSpPr/>
          <p:nvPr/>
        </p:nvGrpSpPr>
        <p:grpSpPr>
          <a:xfrm>
            <a:off x="4606770" y="1623060"/>
            <a:ext cx="2949568" cy="3758565"/>
            <a:chOff x="4446972" y="2125292"/>
            <a:chExt cx="2949568" cy="3675746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9BAEFCAF-AF6E-492C-11DA-75273FB0D5D3}"/>
                </a:ext>
              </a:extLst>
            </p:cNvPr>
            <p:cNvSpPr/>
            <p:nvPr/>
          </p:nvSpPr>
          <p:spPr>
            <a:xfrm>
              <a:off x="4446972" y="2507423"/>
              <a:ext cx="2949568" cy="329361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3" name="Sottotitolo 2">
              <a:extLst>
                <a:ext uri="{FF2B5EF4-FFF2-40B4-BE49-F238E27FC236}">
                  <a16:creationId xmlns:a16="http://schemas.microsoft.com/office/drawing/2014/main" id="{03940C80-F49E-8B56-E920-9E2E24DE3085}"/>
                </a:ext>
              </a:extLst>
            </p:cNvPr>
            <p:cNvSpPr txBox="1">
              <a:spLocks/>
            </p:cNvSpPr>
            <p:nvPr/>
          </p:nvSpPr>
          <p:spPr>
            <a:xfrm>
              <a:off x="4549362" y="2125292"/>
              <a:ext cx="2743200" cy="295234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INIZIO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Il servizio parte dal  </a:t>
              </a:r>
              <a:r>
                <a:rPr lang="it-IT" sz="2000" b="1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01/10 </a:t>
              </a:r>
              <a:r>
                <a:rPr lang="it-IT" sz="2000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e viene sospeso in caso di maltempo.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" panose="020405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843FF469-8DB0-99B1-B21B-6289D0316603}"/>
              </a:ext>
            </a:extLst>
          </p:cNvPr>
          <p:cNvGrpSpPr/>
          <p:nvPr/>
        </p:nvGrpSpPr>
        <p:grpSpPr>
          <a:xfrm>
            <a:off x="7976440" y="1965961"/>
            <a:ext cx="2949568" cy="3415664"/>
            <a:chOff x="7817526" y="2471210"/>
            <a:chExt cx="2949568" cy="3329828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EF31FA51-B8EF-5B66-28D2-7BF912944A1C}"/>
                </a:ext>
              </a:extLst>
            </p:cNvPr>
            <p:cNvSpPr/>
            <p:nvPr/>
          </p:nvSpPr>
          <p:spPr>
            <a:xfrm>
              <a:off x="7817526" y="2507423"/>
              <a:ext cx="2949568" cy="32936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7" name="Sottotitolo 2">
              <a:extLst>
                <a:ext uri="{FF2B5EF4-FFF2-40B4-BE49-F238E27FC236}">
                  <a16:creationId xmlns:a16="http://schemas.microsoft.com/office/drawing/2014/main" id="{8CBE1584-B91F-5022-318C-2D2BC2B3455D}"/>
                </a:ext>
              </a:extLst>
            </p:cNvPr>
            <p:cNvSpPr txBox="1">
              <a:spLocks/>
            </p:cNvSpPr>
            <p:nvPr/>
          </p:nvSpPr>
          <p:spPr>
            <a:xfrm>
              <a:off x="7920710" y="2471210"/>
              <a:ext cx="2743200" cy="329361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ORARIO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it-IT" sz="2000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Capolinea Gialla: 8:10 </a:t>
              </a:r>
            </a:p>
            <a:p>
              <a:pPr marL="0" lvl="0" indent="0">
                <a:lnSpc>
                  <a:spcPct val="100000"/>
                </a:lnSpc>
                <a:spcBef>
                  <a:spcPts val="0"/>
                </a:spcBef>
                <a:buNone/>
                <a:defRPr/>
              </a:pPr>
              <a:r>
                <a:rPr lang="it-IT" sz="2000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Capolinea Rosso: 8:00 </a:t>
              </a:r>
            </a:p>
            <a:p>
              <a:pPr marL="0" lvl="0" indent="0">
                <a:lnSpc>
                  <a:spcPct val="100000"/>
                </a:lnSpc>
                <a:spcBef>
                  <a:spcPts val="0"/>
                </a:spcBef>
                <a:buNone/>
                <a:defRPr/>
              </a:pPr>
              <a:r>
                <a:rPr lang="it-IT" sz="2000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Capolinea Blu: 8:05 </a:t>
              </a:r>
            </a:p>
            <a:p>
              <a:pPr marL="0" lvl="0" indent="0">
                <a:lnSpc>
                  <a:spcPct val="100000"/>
                </a:lnSpc>
                <a:spcBef>
                  <a:spcPts val="0"/>
                </a:spcBef>
                <a:buNone/>
                <a:defRPr/>
              </a:pPr>
              <a:r>
                <a:rPr lang="it-IT" sz="2000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Capolinea Lilla: 8:05</a:t>
              </a:r>
            </a:p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lang="it-IT" sz="2000" dirty="0">
                <a:solidFill>
                  <a:srgbClr val="000000"/>
                </a:solidFill>
                <a:latin typeface="Amasis MT Pro" panose="020405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it-IT" sz="2000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La partenza per il ritorno è prevista alle 16:35.</a:t>
              </a:r>
            </a:p>
          </p:txBody>
        </p:sp>
      </p:grpSp>
      <p:pic>
        <p:nvPicPr>
          <p:cNvPr id="21" name="Immagine 20">
            <a:extLst>
              <a:ext uri="{FF2B5EF4-FFF2-40B4-BE49-F238E27FC236}">
                <a16:creationId xmlns:a16="http://schemas.microsoft.com/office/drawing/2014/main" id="{168DE792-63BC-27F3-65F3-4DA5C00930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572"/>
          <a:stretch/>
        </p:blipFill>
        <p:spPr bwMode="auto">
          <a:xfrm>
            <a:off x="11220450" y="343919"/>
            <a:ext cx="666750" cy="8124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79142FC6-7CFC-247F-F226-9E113149B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475650"/>
            <a:ext cx="9875520" cy="882287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it-IT" sz="1600" b="1" i="1" dirty="0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FERMATE: </a:t>
            </a:r>
            <a:r>
              <a:rPr lang="it-IT" sz="1600" b="1" i="1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Linea Gialla</a:t>
            </a:r>
            <a:r>
              <a:rPr lang="it-IT" sz="1600" i="1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: </a:t>
            </a:r>
            <a:r>
              <a:rPr lang="it-IT" sz="1600" i="1" dirty="0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Via fiume incrocio via V. Veneto, Via V. Veneto incrocio via M. Grisetti | </a:t>
            </a:r>
            <a:r>
              <a:rPr lang="it-IT" sz="1600" b="1" i="1" dirty="0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Linea Rossa</a:t>
            </a:r>
            <a:r>
              <a:rPr lang="it-IT" sz="1600" i="1" dirty="0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: Via Brasca angolo via Togliatti, Via Brasca (AGIP) | </a:t>
            </a:r>
            <a:r>
              <a:rPr lang="it-IT" sz="1600" b="1" i="1" dirty="0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Linea Blu</a:t>
            </a:r>
            <a:r>
              <a:rPr lang="it-IT" sz="1600" i="1" dirty="0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: Via Bazzoni incrocio via Adda | </a:t>
            </a:r>
            <a:r>
              <a:rPr lang="it-IT" sz="1600" b="1" i="1" dirty="0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Linea Lilla</a:t>
            </a:r>
            <a:r>
              <a:rPr lang="it-IT" sz="1600" i="1" dirty="0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: Via S. Pellico incrocio via f.lli Bandiera, Via S. Pellico entrata passaggio pedonale per Via G. Falcone e P. Borsellino, Via del Chioso dietro la piazza Papa Giovanni Paolo II.</a:t>
            </a:r>
            <a:endParaRPr lang="it-IT" sz="1600" i="1" dirty="0">
              <a:solidFill>
                <a:schemeClr val="tx1"/>
              </a:solidFill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448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6E5172-5905-10DC-8D43-E9B9128AC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4EC4850-A9EA-A870-A2C2-0C4CC2514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7E6637-99D1-3254-1F10-C1AD44474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8533" cy="1886373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D7E8B1E-40A8-4A09-C098-4B732DA17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092" y="609600"/>
            <a:ext cx="10733102" cy="13563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b="1" cap="all">
                <a:solidFill>
                  <a:schemeClr val="bg1"/>
                </a:solidFill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rPr>
              <a:t>CONTATTI UTILI</a:t>
            </a:r>
            <a:endParaRPr lang="en-US" b="1" cap="all" dirty="0">
              <a:solidFill>
                <a:schemeClr val="bg1"/>
              </a:solidFill>
              <a:latin typeface="Amasis MT Pro Black" panose="02040A04050005020304" pitchFamily="18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3E5D935-41F9-4B91-2751-53261BAA1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29841"/>
            <a:ext cx="12192000" cy="4328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CF4CC9-EAF1-950A-A01C-908F06796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4468" y="2874066"/>
            <a:ext cx="7572548" cy="3243469"/>
          </a:xfrm>
        </p:spPr>
        <p:txBody>
          <a:bodyPr>
            <a:noAutofit/>
          </a:bodyPr>
          <a:lstStyle/>
          <a:p>
            <a:pPr marL="45720" indent="0">
              <a:buNone/>
            </a:pPr>
            <a:endParaRPr lang="it-IT" sz="2000" b="1" dirty="0">
              <a:solidFill>
                <a:schemeClr val="tx1"/>
              </a:solidFill>
              <a:latin typeface="Amasis MT Pro" panose="02040504050005020304" pitchFamily="18" charset="0"/>
            </a:endParaRPr>
          </a:p>
          <a:p>
            <a:pPr marL="45720" indent="0">
              <a:buNone/>
            </a:pPr>
            <a:endParaRPr lang="it-IT" sz="2000" b="1" dirty="0">
              <a:solidFill>
                <a:schemeClr val="tx1"/>
              </a:solidFill>
              <a:latin typeface="Amasis MT Pro" panose="02040504050005020304" pitchFamily="18" charset="0"/>
            </a:endParaRPr>
          </a:p>
          <a:p>
            <a:pPr marL="45720" indent="0">
              <a:buNone/>
            </a:pPr>
            <a:r>
              <a:rPr lang="it-IT" sz="2400" b="1" dirty="0">
                <a:solidFill>
                  <a:schemeClr val="tx1"/>
                </a:solidFill>
                <a:latin typeface="Amasis MT Pro" panose="02040504050005020304" pitchFamily="18" charset="0"/>
              </a:rPr>
              <a:t>Uffici Comunali</a:t>
            </a:r>
            <a:r>
              <a:rPr lang="it-IT" sz="2000" dirty="0">
                <a:solidFill>
                  <a:schemeClr val="tx1"/>
                </a:solidFill>
                <a:latin typeface="Amasis MT Pro" panose="02040504050005020304" pitchFamily="18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Amasis MT Pro" panose="02040504050005020304" pitchFamily="18" charset="0"/>
              </a:rPr>
              <a:t>02 90933</a:t>
            </a:r>
            <a:r>
              <a:rPr lang="it-IT" b="1" dirty="0">
                <a:solidFill>
                  <a:schemeClr val="tx1"/>
                </a:solidFill>
                <a:latin typeface="Amasis MT Pro" panose="02040504050005020304" pitchFamily="18" charset="0"/>
              </a:rPr>
              <a:t>237</a:t>
            </a:r>
            <a:r>
              <a:rPr lang="it-IT" dirty="0">
                <a:solidFill>
                  <a:schemeClr val="tx1"/>
                </a:solidFill>
                <a:latin typeface="Amasis MT Pro" panose="02040504050005020304" pitchFamily="18" charset="0"/>
              </a:rPr>
              <a:t> - </a:t>
            </a:r>
            <a:r>
              <a:rPr lang="it-IT" b="1" dirty="0">
                <a:solidFill>
                  <a:schemeClr val="tx1"/>
                </a:solidFill>
                <a:latin typeface="Amasis MT Pro" panose="02040504050005020304" pitchFamily="18" charset="0"/>
              </a:rPr>
              <a:t>232</a:t>
            </a:r>
            <a:r>
              <a:rPr lang="it-IT" dirty="0">
                <a:solidFill>
                  <a:schemeClr val="tx1"/>
                </a:solidFill>
                <a:latin typeface="Amasis MT Pro" panose="02040504050005020304" pitchFamily="18" charset="0"/>
              </a:rPr>
              <a:t> - </a:t>
            </a:r>
            <a:r>
              <a:rPr lang="it-IT" b="1" dirty="0">
                <a:solidFill>
                  <a:schemeClr val="tx1"/>
                </a:solidFill>
                <a:latin typeface="Amasis MT Pro" panose="02040504050005020304" pitchFamily="18" charset="0"/>
              </a:rPr>
              <a:t>216</a:t>
            </a:r>
            <a:r>
              <a:rPr lang="it-IT" dirty="0">
                <a:solidFill>
                  <a:schemeClr val="tx1"/>
                </a:solidFill>
                <a:latin typeface="Amasis MT Pro" panose="02040504050005020304" pitchFamily="18" charset="0"/>
              </a:rPr>
              <a:t> </a:t>
            </a:r>
          </a:p>
          <a:p>
            <a:pPr marL="45720" indent="0">
              <a:buNone/>
            </a:pPr>
            <a:endParaRPr lang="it-IT" sz="2000" dirty="0">
              <a:solidFill>
                <a:schemeClr val="tx1"/>
              </a:solidFill>
              <a:latin typeface="Amasis MT Pro" panose="02040504050005020304" pitchFamily="18" charset="0"/>
              <a:ea typeface="Verdana" panose="020B0604030504040204" pitchFamily="34" charset="0"/>
            </a:endParaRPr>
          </a:p>
          <a:p>
            <a:pPr marL="45720" indent="0">
              <a:buNone/>
            </a:pPr>
            <a:r>
              <a:rPr lang="it-IT" sz="2000" i="1" dirty="0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Fonti utili: «</a:t>
            </a:r>
            <a:r>
              <a:rPr lang="it-IT" sz="2000" i="1" dirty="0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Regolamento per la disciplina dell’erogazione delle prestazioni del Settore Servizi alla Persona – Servizi sociali e scolastici</a:t>
            </a:r>
            <a:r>
              <a:rPr lang="it-IT" sz="2000" i="1" dirty="0">
                <a:solidFill>
                  <a:schemeClr val="tx1"/>
                </a:solidFill>
                <a:latin typeface="Amasis MT Pro" panose="02040504050005020304" pitchFamily="18" charset="0"/>
                <a:ea typeface="Verdana" panose="020B0604030504040204" pitchFamily="34" charset="0"/>
              </a:rPr>
              <a:t>» </a:t>
            </a:r>
            <a:endParaRPr lang="it-IT" sz="2000" i="1" dirty="0">
              <a:solidFill>
                <a:schemeClr val="tx1"/>
              </a:solidFill>
              <a:latin typeface="Amasis MT Pro" panose="02040504050005020304" pitchFamily="18" charset="0"/>
            </a:endParaRP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40FD35F8-9BC6-3C3D-DD9C-2C526DA2B8A8}"/>
              </a:ext>
            </a:extLst>
          </p:cNvPr>
          <p:cNvGrpSpPr/>
          <p:nvPr/>
        </p:nvGrpSpPr>
        <p:grpSpPr>
          <a:xfrm>
            <a:off x="2471550" y="1011130"/>
            <a:ext cx="680128" cy="507577"/>
            <a:chOff x="2539119" y="1103702"/>
            <a:chExt cx="680128" cy="507577"/>
          </a:xfrm>
        </p:grpSpPr>
        <p:sp>
          <p:nvSpPr>
            <p:cNvPr id="6" name="Figura a mano libera: forma 5">
              <a:extLst>
                <a:ext uri="{FF2B5EF4-FFF2-40B4-BE49-F238E27FC236}">
                  <a16:creationId xmlns:a16="http://schemas.microsoft.com/office/drawing/2014/main" id="{ED8E7C2F-130F-594A-C4D7-27C560745BE9}"/>
                </a:ext>
              </a:extLst>
            </p:cNvPr>
            <p:cNvSpPr/>
            <p:nvPr/>
          </p:nvSpPr>
          <p:spPr>
            <a:xfrm>
              <a:off x="2539119" y="1103702"/>
              <a:ext cx="680128" cy="224241"/>
            </a:xfrm>
            <a:custGeom>
              <a:avLst/>
              <a:gdLst>
                <a:gd name="connsiteX0" fmla="*/ 662421 w 680128"/>
                <a:gd name="connsiteY0" fmla="*/ 88158 h 224241"/>
                <a:gd name="connsiteX1" fmla="*/ 340064 w 680128"/>
                <a:gd name="connsiteY1" fmla="*/ 0 h 224241"/>
                <a:gd name="connsiteX2" fmla="*/ 17708 w 680128"/>
                <a:gd name="connsiteY2" fmla="*/ 88158 h 224241"/>
                <a:gd name="connsiteX3" fmla="*/ 6132 w 680128"/>
                <a:gd name="connsiteY3" fmla="*/ 138916 h 224241"/>
                <a:gd name="connsiteX4" fmla="*/ 53328 w 680128"/>
                <a:gd name="connsiteY4" fmla="*/ 208374 h 224241"/>
                <a:gd name="connsiteX5" fmla="*/ 107647 w 680128"/>
                <a:gd name="connsiteY5" fmla="*/ 213717 h 224241"/>
                <a:gd name="connsiteX6" fmla="*/ 151281 w 680128"/>
                <a:gd name="connsiteY6" fmla="*/ 170083 h 224241"/>
                <a:gd name="connsiteX7" fmla="*/ 161967 w 680128"/>
                <a:gd name="connsiteY7" fmla="*/ 145149 h 224241"/>
                <a:gd name="connsiteX8" fmla="*/ 161967 w 680128"/>
                <a:gd name="connsiteY8" fmla="*/ 99734 h 224241"/>
                <a:gd name="connsiteX9" fmla="*/ 340064 w 680128"/>
                <a:gd name="connsiteY9" fmla="*/ 70348 h 224241"/>
                <a:gd name="connsiteX10" fmla="*/ 518162 w 680128"/>
                <a:gd name="connsiteY10" fmla="*/ 99734 h 224241"/>
                <a:gd name="connsiteX11" fmla="*/ 518162 w 680128"/>
                <a:gd name="connsiteY11" fmla="*/ 145149 h 224241"/>
                <a:gd name="connsiteX12" fmla="*/ 528848 w 680128"/>
                <a:gd name="connsiteY12" fmla="*/ 170083 h 224241"/>
                <a:gd name="connsiteX13" fmla="*/ 572481 w 680128"/>
                <a:gd name="connsiteY13" fmla="*/ 213717 h 224241"/>
                <a:gd name="connsiteX14" fmla="*/ 626801 w 680128"/>
                <a:gd name="connsiteY14" fmla="*/ 208374 h 224241"/>
                <a:gd name="connsiteX15" fmla="*/ 673997 w 680128"/>
                <a:gd name="connsiteY15" fmla="*/ 138916 h 224241"/>
                <a:gd name="connsiteX16" fmla="*/ 662421 w 680128"/>
                <a:gd name="connsiteY16" fmla="*/ 88158 h 224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80128" h="224241">
                  <a:moveTo>
                    <a:pt x="662421" y="88158"/>
                  </a:moveTo>
                  <a:cubicBezTo>
                    <a:pt x="568029" y="32058"/>
                    <a:pt x="457609" y="0"/>
                    <a:pt x="340064" y="0"/>
                  </a:cubicBezTo>
                  <a:cubicBezTo>
                    <a:pt x="222520" y="0"/>
                    <a:pt x="112100" y="32058"/>
                    <a:pt x="17708" y="88158"/>
                  </a:cubicBezTo>
                  <a:cubicBezTo>
                    <a:pt x="-101" y="98844"/>
                    <a:pt x="-5444" y="121997"/>
                    <a:pt x="6132" y="138916"/>
                  </a:cubicBezTo>
                  <a:lnTo>
                    <a:pt x="53328" y="208374"/>
                  </a:lnTo>
                  <a:cubicBezTo>
                    <a:pt x="65795" y="227074"/>
                    <a:pt x="92509" y="229746"/>
                    <a:pt x="107647" y="213717"/>
                  </a:cubicBezTo>
                  <a:lnTo>
                    <a:pt x="151281" y="170083"/>
                  </a:lnTo>
                  <a:cubicBezTo>
                    <a:pt x="158405" y="162959"/>
                    <a:pt x="161967" y="154054"/>
                    <a:pt x="161967" y="145149"/>
                  </a:cubicBezTo>
                  <a:lnTo>
                    <a:pt x="161967" y="99734"/>
                  </a:lnTo>
                  <a:cubicBezTo>
                    <a:pt x="218068" y="81034"/>
                    <a:pt x="277730" y="70348"/>
                    <a:pt x="340064" y="70348"/>
                  </a:cubicBezTo>
                  <a:cubicBezTo>
                    <a:pt x="402398" y="70348"/>
                    <a:pt x="462061" y="81034"/>
                    <a:pt x="518162" y="99734"/>
                  </a:cubicBezTo>
                  <a:lnTo>
                    <a:pt x="518162" y="145149"/>
                  </a:lnTo>
                  <a:cubicBezTo>
                    <a:pt x="518162" y="154945"/>
                    <a:pt x="521724" y="163850"/>
                    <a:pt x="528848" y="170083"/>
                  </a:cubicBezTo>
                  <a:lnTo>
                    <a:pt x="572481" y="213717"/>
                  </a:lnTo>
                  <a:cubicBezTo>
                    <a:pt x="588510" y="229746"/>
                    <a:pt x="614334" y="227074"/>
                    <a:pt x="626801" y="208374"/>
                  </a:cubicBezTo>
                  <a:lnTo>
                    <a:pt x="673997" y="138916"/>
                  </a:lnTo>
                  <a:cubicBezTo>
                    <a:pt x="685573" y="121997"/>
                    <a:pt x="680230" y="98844"/>
                    <a:pt x="662421" y="88158"/>
                  </a:cubicBezTo>
                  <a:close/>
                </a:path>
              </a:pathLst>
            </a:custGeom>
            <a:solidFill>
              <a:schemeClr val="bg1"/>
            </a:solidFill>
            <a:ln w="883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7" name="Figura a mano libera: forma 6">
              <a:extLst>
                <a:ext uri="{FF2B5EF4-FFF2-40B4-BE49-F238E27FC236}">
                  <a16:creationId xmlns:a16="http://schemas.microsoft.com/office/drawing/2014/main" id="{17449040-83DE-2F43-3FDD-0C32D8135026}"/>
                </a:ext>
              </a:extLst>
            </p:cNvPr>
            <p:cNvSpPr/>
            <p:nvPr/>
          </p:nvSpPr>
          <p:spPr>
            <a:xfrm>
              <a:off x="2612037" y="1219465"/>
              <a:ext cx="534291" cy="391814"/>
            </a:xfrm>
            <a:custGeom>
              <a:avLst/>
              <a:gdLst>
                <a:gd name="connsiteX0" fmla="*/ 356195 w 534291"/>
                <a:gd name="connsiteY0" fmla="*/ 178097 h 391814"/>
                <a:gd name="connsiteX1" fmla="*/ 320575 w 534291"/>
                <a:gd name="connsiteY1" fmla="*/ 178097 h 391814"/>
                <a:gd name="connsiteX2" fmla="*/ 320575 w 534291"/>
                <a:gd name="connsiteY2" fmla="*/ 142478 h 391814"/>
                <a:gd name="connsiteX3" fmla="*/ 356195 w 534291"/>
                <a:gd name="connsiteY3" fmla="*/ 142478 h 391814"/>
                <a:gd name="connsiteX4" fmla="*/ 356195 w 534291"/>
                <a:gd name="connsiteY4" fmla="*/ 178097 h 391814"/>
                <a:gd name="connsiteX5" fmla="*/ 356195 w 534291"/>
                <a:gd name="connsiteY5" fmla="*/ 249336 h 391814"/>
                <a:gd name="connsiteX6" fmla="*/ 320575 w 534291"/>
                <a:gd name="connsiteY6" fmla="*/ 249336 h 391814"/>
                <a:gd name="connsiteX7" fmla="*/ 320575 w 534291"/>
                <a:gd name="connsiteY7" fmla="*/ 213717 h 391814"/>
                <a:gd name="connsiteX8" fmla="*/ 356195 w 534291"/>
                <a:gd name="connsiteY8" fmla="*/ 213717 h 391814"/>
                <a:gd name="connsiteX9" fmla="*/ 356195 w 534291"/>
                <a:gd name="connsiteY9" fmla="*/ 249336 h 391814"/>
                <a:gd name="connsiteX10" fmla="*/ 356195 w 534291"/>
                <a:gd name="connsiteY10" fmla="*/ 320575 h 391814"/>
                <a:gd name="connsiteX11" fmla="*/ 320575 w 534291"/>
                <a:gd name="connsiteY11" fmla="*/ 320575 h 391814"/>
                <a:gd name="connsiteX12" fmla="*/ 320575 w 534291"/>
                <a:gd name="connsiteY12" fmla="*/ 284956 h 391814"/>
                <a:gd name="connsiteX13" fmla="*/ 356195 w 534291"/>
                <a:gd name="connsiteY13" fmla="*/ 284956 h 391814"/>
                <a:gd name="connsiteX14" fmla="*/ 356195 w 534291"/>
                <a:gd name="connsiteY14" fmla="*/ 320575 h 391814"/>
                <a:gd name="connsiteX15" fmla="*/ 284956 w 534291"/>
                <a:gd name="connsiteY15" fmla="*/ 178097 h 391814"/>
                <a:gd name="connsiteX16" fmla="*/ 249336 w 534291"/>
                <a:gd name="connsiteY16" fmla="*/ 178097 h 391814"/>
                <a:gd name="connsiteX17" fmla="*/ 249336 w 534291"/>
                <a:gd name="connsiteY17" fmla="*/ 142478 h 391814"/>
                <a:gd name="connsiteX18" fmla="*/ 284956 w 534291"/>
                <a:gd name="connsiteY18" fmla="*/ 142478 h 391814"/>
                <a:gd name="connsiteX19" fmla="*/ 284956 w 534291"/>
                <a:gd name="connsiteY19" fmla="*/ 178097 h 391814"/>
                <a:gd name="connsiteX20" fmla="*/ 284956 w 534291"/>
                <a:gd name="connsiteY20" fmla="*/ 249336 h 391814"/>
                <a:gd name="connsiteX21" fmla="*/ 249336 w 534291"/>
                <a:gd name="connsiteY21" fmla="*/ 249336 h 391814"/>
                <a:gd name="connsiteX22" fmla="*/ 249336 w 534291"/>
                <a:gd name="connsiteY22" fmla="*/ 213717 h 391814"/>
                <a:gd name="connsiteX23" fmla="*/ 284956 w 534291"/>
                <a:gd name="connsiteY23" fmla="*/ 213717 h 391814"/>
                <a:gd name="connsiteX24" fmla="*/ 284956 w 534291"/>
                <a:gd name="connsiteY24" fmla="*/ 249336 h 391814"/>
                <a:gd name="connsiteX25" fmla="*/ 284956 w 534291"/>
                <a:gd name="connsiteY25" fmla="*/ 320575 h 391814"/>
                <a:gd name="connsiteX26" fmla="*/ 249336 w 534291"/>
                <a:gd name="connsiteY26" fmla="*/ 320575 h 391814"/>
                <a:gd name="connsiteX27" fmla="*/ 249336 w 534291"/>
                <a:gd name="connsiteY27" fmla="*/ 284956 h 391814"/>
                <a:gd name="connsiteX28" fmla="*/ 284956 w 534291"/>
                <a:gd name="connsiteY28" fmla="*/ 284956 h 391814"/>
                <a:gd name="connsiteX29" fmla="*/ 284956 w 534291"/>
                <a:gd name="connsiteY29" fmla="*/ 320575 h 391814"/>
                <a:gd name="connsiteX30" fmla="*/ 213717 w 534291"/>
                <a:gd name="connsiteY30" fmla="*/ 178097 h 391814"/>
                <a:gd name="connsiteX31" fmla="*/ 178097 w 534291"/>
                <a:gd name="connsiteY31" fmla="*/ 178097 h 391814"/>
                <a:gd name="connsiteX32" fmla="*/ 178097 w 534291"/>
                <a:gd name="connsiteY32" fmla="*/ 142478 h 391814"/>
                <a:gd name="connsiteX33" fmla="*/ 213717 w 534291"/>
                <a:gd name="connsiteY33" fmla="*/ 142478 h 391814"/>
                <a:gd name="connsiteX34" fmla="*/ 213717 w 534291"/>
                <a:gd name="connsiteY34" fmla="*/ 178097 h 391814"/>
                <a:gd name="connsiteX35" fmla="*/ 213717 w 534291"/>
                <a:gd name="connsiteY35" fmla="*/ 249336 h 391814"/>
                <a:gd name="connsiteX36" fmla="*/ 178097 w 534291"/>
                <a:gd name="connsiteY36" fmla="*/ 249336 h 391814"/>
                <a:gd name="connsiteX37" fmla="*/ 178097 w 534291"/>
                <a:gd name="connsiteY37" fmla="*/ 213717 h 391814"/>
                <a:gd name="connsiteX38" fmla="*/ 213717 w 534291"/>
                <a:gd name="connsiteY38" fmla="*/ 213717 h 391814"/>
                <a:gd name="connsiteX39" fmla="*/ 213717 w 534291"/>
                <a:gd name="connsiteY39" fmla="*/ 249336 h 391814"/>
                <a:gd name="connsiteX40" fmla="*/ 213717 w 534291"/>
                <a:gd name="connsiteY40" fmla="*/ 320575 h 391814"/>
                <a:gd name="connsiteX41" fmla="*/ 178097 w 534291"/>
                <a:gd name="connsiteY41" fmla="*/ 320575 h 391814"/>
                <a:gd name="connsiteX42" fmla="*/ 178097 w 534291"/>
                <a:gd name="connsiteY42" fmla="*/ 284956 h 391814"/>
                <a:gd name="connsiteX43" fmla="*/ 213717 w 534291"/>
                <a:gd name="connsiteY43" fmla="*/ 284956 h 391814"/>
                <a:gd name="connsiteX44" fmla="*/ 213717 w 534291"/>
                <a:gd name="connsiteY44" fmla="*/ 320575 h 391814"/>
                <a:gd name="connsiteX45" fmla="*/ 409624 w 534291"/>
                <a:gd name="connsiteY45" fmla="*/ 80144 h 391814"/>
                <a:gd name="connsiteX46" fmla="*/ 409624 w 534291"/>
                <a:gd name="connsiteY46" fmla="*/ 26715 h 391814"/>
                <a:gd name="connsiteX47" fmla="*/ 382909 w 534291"/>
                <a:gd name="connsiteY47" fmla="*/ 0 h 391814"/>
                <a:gd name="connsiteX48" fmla="*/ 356195 w 534291"/>
                <a:gd name="connsiteY48" fmla="*/ 26715 h 391814"/>
                <a:gd name="connsiteX49" fmla="*/ 356195 w 534291"/>
                <a:gd name="connsiteY49" fmla="*/ 71239 h 391814"/>
                <a:gd name="connsiteX50" fmla="*/ 178097 w 534291"/>
                <a:gd name="connsiteY50" fmla="*/ 71239 h 391814"/>
                <a:gd name="connsiteX51" fmla="*/ 178097 w 534291"/>
                <a:gd name="connsiteY51" fmla="*/ 26715 h 391814"/>
                <a:gd name="connsiteX52" fmla="*/ 151383 w 534291"/>
                <a:gd name="connsiteY52" fmla="*/ 0 h 391814"/>
                <a:gd name="connsiteX53" fmla="*/ 124668 w 534291"/>
                <a:gd name="connsiteY53" fmla="*/ 26715 h 391814"/>
                <a:gd name="connsiteX54" fmla="*/ 124668 w 534291"/>
                <a:gd name="connsiteY54" fmla="*/ 80144 h 391814"/>
                <a:gd name="connsiteX55" fmla="*/ 20481 w 534291"/>
                <a:gd name="connsiteY55" fmla="*/ 184331 h 391814"/>
                <a:gd name="connsiteX56" fmla="*/ 0 w 534291"/>
                <a:gd name="connsiteY56" fmla="*/ 235088 h 391814"/>
                <a:gd name="connsiteX57" fmla="*/ 0 w 534291"/>
                <a:gd name="connsiteY57" fmla="*/ 391814 h 391814"/>
                <a:gd name="connsiteX58" fmla="*/ 534292 w 534291"/>
                <a:gd name="connsiteY58" fmla="*/ 391814 h 391814"/>
                <a:gd name="connsiteX59" fmla="*/ 534292 w 534291"/>
                <a:gd name="connsiteY59" fmla="*/ 234198 h 391814"/>
                <a:gd name="connsiteX60" fmla="*/ 513811 w 534291"/>
                <a:gd name="connsiteY60" fmla="*/ 183440 h 391814"/>
                <a:gd name="connsiteX61" fmla="*/ 409624 w 534291"/>
                <a:gd name="connsiteY61" fmla="*/ 80144 h 391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34291" h="391814">
                  <a:moveTo>
                    <a:pt x="356195" y="178097"/>
                  </a:moveTo>
                  <a:lnTo>
                    <a:pt x="320575" y="178097"/>
                  </a:lnTo>
                  <a:lnTo>
                    <a:pt x="320575" y="142478"/>
                  </a:lnTo>
                  <a:lnTo>
                    <a:pt x="356195" y="142478"/>
                  </a:lnTo>
                  <a:lnTo>
                    <a:pt x="356195" y="178097"/>
                  </a:lnTo>
                  <a:close/>
                  <a:moveTo>
                    <a:pt x="356195" y="249336"/>
                  </a:moveTo>
                  <a:lnTo>
                    <a:pt x="320575" y="249336"/>
                  </a:lnTo>
                  <a:lnTo>
                    <a:pt x="320575" y="213717"/>
                  </a:lnTo>
                  <a:lnTo>
                    <a:pt x="356195" y="213717"/>
                  </a:lnTo>
                  <a:lnTo>
                    <a:pt x="356195" y="249336"/>
                  </a:lnTo>
                  <a:close/>
                  <a:moveTo>
                    <a:pt x="356195" y="320575"/>
                  </a:moveTo>
                  <a:lnTo>
                    <a:pt x="320575" y="320575"/>
                  </a:lnTo>
                  <a:lnTo>
                    <a:pt x="320575" y="284956"/>
                  </a:lnTo>
                  <a:lnTo>
                    <a:pt x="356195" y="284956"/>
                  </a:lnTo>
                  <a:lnTo>
                    <a:pt x="356195" y="320575"/>
                  </a:lnTo>
                  <a:close/>
                  <a:moveTo>
                    <a:pt x="284956" y="178097"/>
                  </a:moveTo>
                  <a:lnTo>
                    <a:pt x="249336" y="178097"/>
                  </a:lnTo>
                  <a:lnTo>
                    <a:pt x="249336" y="142478"/>
                  </a:lnTo>
                  <a:lnTo>
                    <a:pt x="284956" y="142478"/>
                  </a:lnTo>
                  <a:lnTo>
                    <a:pt x="284956" y="178097"/>
                  </a:lnTo>
                  <a:close/>
                  <a:moveTo>
                    <a:pt x="284956" y="249336"/>
                  </a:moveTo>
                  <a:lnTo>
                    <a:pt x="249336" y="249336"/>
                  </a:lnTo>
                  <a:lnTo>
                    <a:pt x="249336" y="213717"/>
                  </a:lnTo>
                  <a:lnTo>
                    <a:pt x="284956" y="213717"/>
                  </a:lnTo>
                  <a:lnTo>
                    <a:pt x="284956" y="249336"/>
                  </a:lnTo>
                  <a:close/>
                  <a:moveTo>
                    <a:pt x="284956" y="320575"/>
                  </a:moveTo>
                  <a:lnTo>
                    <a:pt x="249336" y="320575"/>
                  </a:lnTo>
                  <a:lnTo>
                    <a:pt x="249336" y="284956"/>
                  </a:lnTo>
                  <a:lnTo>
                    <a:pt x="284956" y="284956"/>
                  </a:lnTo>
                  <a:lnTo>
                    <a:pt x="284956" y="320575"/>
                  </a:lnTo>
                  <a:close/>
                  <a:moveTo>
                    <a:pt x="213717" y="178097"/>
                  </a:moveTo>
                  <a:lnTo>
                    <a:pt x="178097" y="178097"/>
                  </a:lnTo>
                  <a:lnTo>
                    <a:pt x="178097" y="142478"/>
                  </a:lnTo>
                  <a:lnTo>
                    <a:pt x="213717" y="142478"/>
                  </a:lnTo>
                  <a:lnTo>
                    <a:pt x="213717" y="178097"/>
                  </a:lnTo>
                  <a:close/>
                  <a:moveTo>
                    <a:pt x="213717" y="249336"/>
                  </a:moveTo>
                  <a:lnTo>
                    <a:pt x="178097" y="249336"/>
                  </a:lnTo>
                  <a:lnTo>
                    <a:pt x="178097" y="213717"/>
                  </a:lnTo>
                  <a:lnTo>
                    <a:pt x="213717" y="213717"/>
                  </a:lnTo>
                  <a:lnTo>
                    <a:pt x="213717" y="249336"/>
                  </a:lnTo>
                  <a:close/>
                  <a:moveTo>
                    <a:pt x="213717" y="320575"/>
                  </a:moveTo>
                  <a:lnTo>
                    <a:pt x="178097" y="320575"/>
                  </a:lnTo>
                  <a:lnTo>
                    <a:pt x="178097" y="284956"/>
                  </a:lnTo>
                  <a:lnTo>
                    <a:pt x="213717" y="284956"/>
                  </a:lnTo>
                  <a:lnTo>
                    <a:pt x="213717" y="320575"/>
                  </a:lnTo>
                  <a:close/>
                  <a:moveTo>
                    <a:pt x="409624" y="80144"/>
                  </a:moveTo>
                  <a:lnTo>
                    <a:pt x="409624" y="26715"/>
                  </a:lnTo>
                  <a:cubicBezTo>
                    <a:pt x="409624" y="11576"/>
                    <a:pt x="398047" y="0"/>
                    <a:pt x="382909" y="0"/>
                  </a:cubicBezTo>
                  <a:cubicBezTo>
                    <a:pt x="367771" y="0"/>
                    <a:pt x="356195" y="11576"/>
                    <a:pt x="356195" y="26715"/>
                  </a:cubicBezTo>
                  <a:lnTo>
                    <a:pt x="356195" y="71239"/>
                  </a:lnTo>
                  <a:lnTo>
                    <a:pt x="178097" y="71239"/>
                  </a:lnTo>
                  <a:lnTo>
                    <a:pt x="178097" y="26715"/>
                  </a:lnTo>
                  <a:cubicBezTo>
                    <a:pt x="178097" y="11576"/>
                    <a:pt x="166521" y="0"/>
                    <a:pt x="151383" y="0"/>
                  </a:cubicBezTo>
                  <a:cubicBezTo>
                    <a:pt x="136244" y="0"/>
                    <a:pt x="124668" y="11576"/>
                    <a:pt x="124668" y="26715"/>
                  </a:cubicBezTo>
                  <a:lnTo>
                    <a:pt x="124668" y="80144"/>
                  </a:lnTo>
                  <a:lnTo>
                    <a:pt x="20481" y="184331"/>
                  </a:lnTo>
                  <a:cubicBezTo>
                    <a:pt x="7124" y="197688"/>
                    <a:pt x="0" y="215498"/>
                    <a:pt x="0" y="235088"/>
                  </a:cubicBezTo>
                  <a:lnTo>
                    <a:pt x="0" y="391814"/>
                  </a:lnTo>
                  <a:lnTo>
                    <a:pt x="534292" y="391814"/>
                  </a:lnTo>
                  <a:lnTo>
                    <a:pt x="534292" y="234198"/>
                  </a:lnTo>
                  <a:cubicBezTo>
                    <a:pt x="534292" y="215498"/>
                    <a:pt x="527168" y="196798"/>
                    <a:pt x="513811" y="183440"/>
                  </a:cubicBezTo>
                  <a:lnTo>
                    <a:pt x="409624" y="80144"/>
                  </a:lnTo>
                  <a:close/>
                </a:path>
              </a:pathLst>
            </a:custGeom>
            <a:solidFill>
              <a:schemeClr val="bg1"/>
            </a:solidFill>
            <a:ln w="883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3222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ABEEB3-FBEF-5340-5092-711ECE9E4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4F5F5FF-2E70-74DC-43B5-BEB9613D2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899E76-7440-71CB-C2E3-242E4E2CA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DA3531-E0EF-34BC-8D9C-373EC770E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1192" y="278977"/>
            <a:ext cx="11689617" cy="6300047"/>
          </a:xfrm>
          <a:prstGeom prst="rect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B490F5C-377E-E19A-823F-132243B97EA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142999" y="1280160"/>
            <a:ext cx="9552709" cy="4502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  <a:t>PRE – SCUOLA</a:t>
            </a: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r>
              <a:rPr lang="en-US" dirty="0" err="1">
                <a:solidFill>
                  <a:srgbClr val="FFFFFF"/>
                </a:solidFill>
                <a:latin typeface="Amasis MT Pro Black" panose="02040A04050005020304" pitchFamily="18" charset="0"/>
              </a:rPr>
              <a:t>Scuola</a:t>
            </a:r>
            <a: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Amasis MT Pro Black" panose="02040A04050005020304" pitchFamily="18" charset="0"/>
              </a:rPr>
              <a:t>primaria</a:t>
            </a:r>
            <a:endParaRPr lang="en-US" dirty="0">
              <a:solidFill>
                <a:srgbClr val="FFFFFF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4871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DD97D0AC-0449-6C92-13F0-ABF69CD8E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3"/>
                </a:solidFill>
                <a:latin typeface="Amasis MT Pro Black" panose="02040A04050005020304" pitchFamily="18" charset="0"/>
              </a:rPr>
              <a:t>Info </a:t>
            </a:r>
            <a:r>
              <a:rPr lang="en-US" sz="5400" dirty="0" err="1">
                <a:solidFill>
                  <a:schemeClr val="accent3"/>
                </a:solidFill>
                <a:latin typeface="Amasis MT Pro Black" panose="02040A04050005020304" pitchFamily="18" charset="0"/>
              </a:rPr>
              <a:t>utili</a:t>
            </a:r>
            <a:endParaRPr lang="en-US" sz="5400" kern="1200" dirty="0">
              <a:solidFill>
                <a:schemeClr val="accent3"/>
              </a:solidFill>
              <a:latin typeface="Amasis MT Pro Black" panose="02040A04050005020304" pitchFamily="18" charset="0"/>
            </a:endParaRPr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82007D21-D605-C866-DBA1-C2F399F96FD7}"/>
              </a:ext>
            </a:extLst>
          </p:cNvPr>
          <p:cNvGrpSpPr/>
          <p:nvPr/>
        </p:nvGrpSpPr>
        <p:grpSpPr>
          <a:xfrm>
            <a:off x="1339490" y="2013801"/>
            <a:ext cx="2949568" cy="3367824"/>
            <a:chOff x="1179692" y="2115247"/>
            <a:chExt cx="2949568" cy="3293615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F515B020-9144-489B-3CF4-8E5FD2364DAF}"/>
                </a:ext>
              </a:extLst>
            </p:cNvPr>
            <p:cNvSpPr/>
            <p:nvPr/>
          </p:nvSpPr>
          <p:spPr>
            <a:xfrm>
              <a:off x="1179692" y="2115247"/>
              <a:ext cx="2949568" cy="329361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9" name="Sottotitolo 2">
              <a:extLst>
                <a:ext uri="{FF2B5EF4-FFF2-40B4-BE49-F238E27FC236}">
                  <a16:creationId xmlns:a16="http://schemas.microsoft.com/office/drawing/2014/main" id="{3C9EA97B-8E60-AC6D-0A25-755A5E380DA0}"/>
                </a:ext>
              </a:extLst>
            </p:cNvPr>
            <p:cNvSpPr txBox="1">
              <a:spLocks/>
            </p:cNvSpPr>
            <p:nvPr/>
          </p:nvSpPr>
          <p:spPr>
            <a:xfrm>
              <a:off x="1282876" y="2459725"/>
              <a:ext cx="2743200" cy="259420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DOVE</a:t>
              </a:r>
              <a:endParaRPr lang="it-IT" sz="2000" b="1" noProof="0" dirty="0">
                <a:solidFill>
                  <a:srgbClr val="FFFFFF"/>
                </a:solidFill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TREZZO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: Presso l’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auditorium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della scuola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it-IT" sz="2000" b="1" dirty="0">
                  <a:solidFill>
                    <a:schemeClr val="bg1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CONCESA</a:t>
              </a:r>
              <a:r>
                <a:rPr lang="it-IT" sz="2000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: Presso il </a:t>
              </a:r>
              <a:r>
                <a:rPr lang="it-IT" sz="2000" b="1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salone della mensa scolastica.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" panose="020405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8AB71EEC-D0A3-6889-D19A-18ED82A58B65}"/>
              </a:ext>
            </a:extLst>
          </p:cNvPr>
          <p:cNvGrpSpPr/>
          <p:nvPr/>
        </p:nvGrpSpPr>
        <p:grpSpPr>
          <a:xfrm>
            <a:off x="4606770" y="1599695"/>
            <a:ext cx="2949568" cy="3781930"/>
            <a:chOff x="4446972" y="2102441"/>
            <a:chExt cx="2949568" cy="3698597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F32CD017-39BD-0EDE-8A15-2CD20BFF03D1}"/>
                </a:ext>
              </a:extLst>
            </p:cNvPr>
            <p:cNvSpPr/>
            <p:nvPr/>
          </p:nvSpPr>
          <p:spPr>
            <a:xfrm>
              <a:off x="4446972" y="2507423"/>
              <a:ext cx="2949568" cy="329361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3" name="Sottotitolo 2">
              <a:extLst>
                <a:ext uri="{FF2B5EF4-FFF2-40B4-BE49-F238E27FC236}">
                  <a16:creationId xmlns:a16="http://schemas.microsoft.com/office/drawing/2014/main" id="{66AC7C36-83F6-78C3-E46C-BDC7E4B7099B}"/>
                </a:ext>
              </a:extLst>
            </p:cNvPr>
            <p:cNvSpPr txBox="1">
              <a:spLocks/>
            </p:cNvSpPr>
            <p:nvPr/>
          </p:nvSpPr>
          <p:spPr>
            <a:xfrm>
              <a:off x="4549362" y="2102441"/>
              <a:ext cx="2743200" cy="295234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INIZIO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Il servizio parte dal primo giorno di scuola, il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12/09.</a:t>
              </a:r>
            </a:p>
          </p:txBody>
        </p:sp>
      </p:grp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FC094A65-F79A-2924-B594-D9D6B3446E4E}"/>
              </a:ext>
            </a:extLst>
          </p:cNvPr>
          <p:cNvGrpSpPr/>
          <p:nvPr/>
        </p:nvGrpSpPr>
        <p:grpSpPr>
          <a:xfrm>
            <a:off x="7956504" y="1599695"/>
            <a:ext cx="2949568" cy="3781929"/>
            <a:chOff x="7797590" y="2114149"/>
            <a:chExt cx="2949568" cy="3686889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EEC1B5DA-5859-8474-596F-B03097A4B739}"/>
                </a:ext>
              </a:extLst>
            </p:cNvPr>
            <p:cNvSpPr/>
            <p:nvPr/>
          </p:nvSpPr>
          <p:spPr>
            <a:xfrm>
              <a:off x="7797590" y="2507423"/>
              <a:ext cx="2949568" cy="32936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7" name="Sottotitolo 2">
              <a:extLst>
                <a:ext uri="{FF2B5EF4-FFF2-40B4-BE49-F238E27FC236}">
                  <a16:creationId xmlns:a16="http://schemas.microsoft.com/office/drawing/2014/main" id="{A1714AB7-DFC0-3678-1D22-FED297A14172}"/>
                </a:ext>
              </a:extLst>
            </p:cNvPr>
            <p:cNvSpPr txBox="1">
              <a:spLocks/>
            </p:cNvSpPr>
            <p:nvPr/>
          </p:nvSpPr>
          <p:spPr>
            <a:xfrm>
              <a:off x="7900774" y="2114149"/>
              <a:ext cx="2743200" cy="329361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it-IT" sz="3200" b="1" dirty="0">
                  <a:solidFill>
                    <a:srgbClr val="FFFFFF"/>
                  </a:solidFill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ORARIO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Il servizio è attivo dalle ore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7:30 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alle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8:25</a:t>
              </a:r>
              <a:r>
                <a:rPr lang="it-IT" sz="2000" b="1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  <a:r>
                <a:rPr lang="it-IT" sz="2000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e s</a:t>
              </a:r>
              <a:r>
                <a:rPr kumimoji="0" lang="it-IT" sz="20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 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può accedere dalle ore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7:30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 fino alle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8:10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. </a:t>
              </a:r>
            </a:p>
          </p:txBody>
        </p:sp>
      </p:grpSp>
      <p:pic>
        <p:nvPicPr>
          <p:cNvPr id="21" name="Immagine 20">
            <a:extLst>
              <a:ext uri="{FF2B5EF4-FFF2-40B4-BE49-F238E27FC236}">
                <a16:creationId xmlns:a16="http://schemas.microsoft.com/office/drawing/2014/main" id="{6B630A93-36DF-F7E6-AF51-3FFA1317D1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572"/>
          <a:stretch/>
        </p:blipFill>
        <p:spPr bwMode="auto">
          <a:xfrm>
            <a:off x="11220450" y="343919"/>
            <a:ext cx="666750" cy="8124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2823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55FC69-1FB5-557E-7788-805914103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9A38E8C-C409-0851-FDD8-5A234A083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30DD8C-318F-FBF4-8E05-C46488BCA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36CDAA8-AD1B-9BB4-6832-6A4C656101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1192" y="278977"/>
            <a:ext cx="11689617" cy="6300047"/>
          </a:xfrm>
          <a:prstGeom prst="rect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F595134-CFD8-DDA3-25C5-39D449822E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142999" y="1280160"/>
            <a:ext cx="9552709" cy="4502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  <a:t>POST – SCUOLA</a:t>
            </a: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r>
              <a:rPr lang="en-US" dirty="0" err="1">
                <a:solidFill>
                  <a:srgbClr val="FFFFFF"/>
                </a:solidFill>
                <a:latin typeface="Amasis MT Pro Black" panose="02040A04050005020304" pitchFamily="18" charset="0"/>
              </a:rPr>
              <a:t>Scuola</a:t>
            </a:r>
            <a: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Amasis MT Pro Black" panose="02040A04050005020304" pitchFamily="18" charset="0"/>
              </a:rPr>
              <a:t>primaria</a:t>
            </a:r>
            <a:endParaRPr lang="en-US" dirty="0">
              <a:solidFill>
                <a:srgbClr val="FFFFFF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278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DD97D0AC-0449-6C92-13F0-ABF69CD8E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3"/>
                </a:solidFill>
                <a:latin typeface="Amasis MT Pro Black" panose="02040A04050005020304" pitchFamily="18" charset="0"/>
              </a:rPr>
              <a:t>Info </a:t>
            </a:r>
            <a:r>
              <a:rPr lang="en-US" sz="5400" dirty="0" err="1">
                <a:solidFill>
                  <a:schemeClr val="accent3"/>
                </a:solidFill>
                <a:latin typeface="Amasis MT Pro Black" panose="02040A04050005020304" pitchFamily="18" charset="0"/>
              </a:rPr>
              <a:t>utili</a:t>
            </a:r>
            <a:endParaRPr lang="en-US" sz="5400" kern="1200" dirty="0">
              <a:solidFill>
                <a:schemeClr val="accent3"/>
              </a:solidFill>
              <a:latin typeface="Amasis MT Pro Black" panose="02040A04050005020304" pitchFamily="18" charset="0"/>
            </a:endParaRPr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82007D21-D605-C866-DBA1-C2F399F96FD7}"/>
              </a:ext>
            </a:extLst>
          </p:cNvPr>
          <p:cNvGrpSpPr/>
          <p:nvPr/>
        </p:nvGrpSpPr>
        <p:grpSpPr>
          <a:xfrm>
            <a:off x="1339490" y="2013801"/>
            <a:ext cx="2949568" cy="3367824"/>
            <a:chOff x="1179692" y="2115247"/>
            <a:chExt cx="2949568" cy="3293615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F515B020-9144-489B-3CF4-8E5FD2364DAF}"/>
                </a:ext>
              </a:extLst>
            </p:cNvPr>
            <p:cNvSpPr/>
            <p:nvPr/>
          </p:nvSpPr>
          <p:spPr>
            <a:xfrm>
              <a:off x="1179692" y="2115247"/>
              <a:ext cx="2949568" cy="329361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9" name="Sottotitolo 2">
              <a:extLst>
                <a:ext uri="{FF2B5EF4-FFF2-40B4-BE49-F238E27FC236}">
                  <a16:creationId xmlns:a16="http://schemas.microsoft.com/office/drawing/2014/main" id="{3C9EA97B-8E60-AC6D-0A25-755A5E380DA0}"/>
                </a:ext>
              </a:extLst>
            </p:cNvPr>
            <p:cNvSpPr txBox="1">
              <a:spLocks/>
            </p:cNvSpPr>
            <p:nvPr/>
          </p:nvSpPr>
          <p:spPr>
            <a:xfrm>
              <a:off x="1282876" y="2459725"/>
              <a:ext cx="2743200" cy="259420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DOVE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TREZZO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: Presso l’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auditorium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della scuola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CONCESA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: Presso il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salone della mensa scolastica.</a:t>
              </a:r>
            </a:p>
          </p:txBody>
        </p:sp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8AB71EEC-D0A3-6889-D19A-18ED82A58B65}"/>
              </a:ext>
            </a:extLst>
          </p:cNvPr>
          <p:cNvGrpSpPr/>
          <p:nvPr/>
        </p:nvGrpSpPr>
        <p:grpSpPr>
          <a:xfrm>
            <a:off x="4606770" y="1623060"/>
            <a:ext cx="2949568" cy="3758565"/>
            <a:chOff x="4446972" y="2125292"/>
            <a:chExt cx="2949568" cy="3675746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F32CD017-39BD-0EDE-8A15-2CD20BFF03D1}"/>
                </a:ext>
              </a:extLst>
            </p:cNvPr>
            <p:cNvSpPr/>
            <p:nvPr/>
          </p:nvSpPr>
          <p:spPr>
            <a:xfrm>
              <a:off x="4446972" y="2507423"/>
              <a:ext cx="2949568" cy="329361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3" name="Sottotitolo 2">
              <a:extLst>
                <a:ext uri="{FF2B5EF4-FFF2-40B4-BE49-F238E27FC236}">
                  <a16:creationId xmlns:a16="http://schemas.microsoft.com/office/drawing/2014/main" id="{66AC7C36-83F6-78C3-E46C-BDC7E4B7099B}"/>
                </a:ext>
              </a:extLst>
            </p:cNvPr>
            <p:cNvSpPr txBox="1">
              <a:spLocks/>
            </p:cNvSpPr>
            <p:nvPr/>
          </p:nvSpPr>
          <p:spPr>
            <a:xfrm>
              <a:off x="4549362" y="2125292"/>
              <a:ext cx="2743200" cy="295234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INIZIO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Il servizio parte dalla terza settimana di scuola, il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22/09.</a:t>
              </a:r>
            </a:p>
          </p:txBody>
        </p:sp>
      </p:grp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FC094A65-F79A-2924-B594-D9D6B3446E4E}"/>
              </a:ext>
            </a:extLst>
          </p:cNvPr>
          <p:cNvGrpSpPr/>
          <p:nvPr/>
        </p:nvGrpSpPr>
        <p:grpSpPr>
          <a:xfrm>
            <a:off x="7956504" y="1782040"/>
            <a:ext cx="2949568" cy="3599585"/>
            <a:chOff x="7797590" y="2291911"/>
            <a:chExt cx="2949568" cy="3509127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EEC1B5DA-5859-8474-596F-B03097A4B739}"/>
                </a:ext>
              </a:extLst>
            </p:cNvPr>
            <p:cNvSpPr/>
            <p:nvPr/>
          </p:nvSpPr>
          <p:spPr>
            <a:xfrm>
              <a:off x="7797590" y="2507423"/>
              <a:ext cx="2949568" cy="32936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7" name="Sottotitolo 2">
              <a:extLst>
                <a:ext uri="{FF2B5EF4-FFF2-40B4-BE49-F238E27FC236}">
                  <a16:creationId xmlns:a16="http://schemas.microsoft.com/office/drawing/2014/main" id="{A1714AB7-DFC0-3678-1D22-FED297A14172}"/>
                </a:ext>
              </a:extLst>
            </p:cNvPr>
            <p:cNvSpPr txBox="1">
              <a:spLocks/>
            </p:cNvSpPr>
            <p:nvPr/>
          </p:nvSpPr>
          <p:spPr>
            <a:xfrm>
              <a:off x="7920662" y="2291911"/>
              <a:ext cx="2743200" cy="329361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ORARIO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Il servizio è attivo dalle ore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16:30 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alle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18:00 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e si può ritirare l’alunno dalle ore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17:15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 fino alle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18:00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. </a:t>
              </a:r>
            </a:p>
          </p:txBody>
        </p:sp>
      </p:grpSp>
      <p:pic>
        <p:nvPicPr>
          <p:cNvPr id="21" name="Immagine 20">
            <a:extLst>
              <a:ext uri="{FF2B5EF4-FFF2-40B4-BE49-F238E27FC236}">
                <a16:creationId xmlns:a16="http://schemas.microsoft.com/office/drawing/2014/main" id="{6B630A93-36DF-F7E6-AF51-3FFA1317D1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572"/>
          <a:stretch/>
        </p:blipFill>
        <p:spPr bwMode="auto">
          <a:xfrm>
            <a:off x="11220450" y="343919"/>
            <a:ext cx="666750" cy="8124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0269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AE0760-178C-8254-083E-3984A860D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CF60CD-EC6D-A549-B5D5-32A1682EF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56B715-CE11-7637-35A2-DA2A2552C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516DAD-46AA-A0FB-77CE-4AFD6107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1192" y="278977"/>
            <a:ext cx="11689617" cy="6300047"/>
          </a:xfrm>
          <a:prstGeom prst="rect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BA49113-2C3B-96F4-BF40-AABC1937142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142999" y="1280160"/>
            <a:ext cx="9552709" cy="4502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  <a:t>POST – SCUOLA</a:t>
            </a: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r>
              <a:rPr lang="en-US" dirty="0" err="1">
                <a:solidFill>
                  <a:srgbClr val="FFFFFF"/>
                </a:solidFill>
                <a:latin typeface="Amasis MT Pro Black" panose="02040A04050005020304" pitchFamily="18" charset="0"/>
              </a:rPr>
              <a:t>Scuola</a:t>
            </a:r>
            <a: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Amasis MT Pro Black" panose="02040A04050005020304" pitchFamily="18" charset="0"/>
              </a:rPr>
              <a:t>dell’infanzia</a:t>
            </a:r>
            <a:endParaRPr lang="en-US" dirty="0">
              <a:solidFill>
                <a:srgbClr val="FFFFFF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1900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E6C03-7B30-0E42-1EBB-7755D6A39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3280E5AD-2999-3C49-A63A-8E1C9A3EC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3"/>
                </a:solidFill>
                <a:latin typeface="Amasis MT Pro Black" panose="02040A04050005020304" pitchFamily="18" charset="0"/>
              </a:rPr>
              <a:t>Info </a:t>
            </a:r>
            <a:r>
              <a:rPr lang="en-US" sz="5400" dirty="0" err="1">
                <a:solidFill>
                  <a:schemeClr val="accent3"/>
                </a:solidFill>
                <a:latin typeface="Amasis MT Pro Black" panose="02040A04050005020304" pitchFamily="18" charset="0"/>
              </a:rPr>
              <a:t>utili</a:t>
            </a:r>
            <a:endParaRPr lang="en-US" sz="5400" kern="1200" dirty="0">
              <a:solidFill>
                <a:schemeClr val="accent3"/>
              </a:solidFill>
              <a:latin typeface="Amasis MT Pro Black" panose="02040A04050005020304" pitchFamily="18" charset="0"/>
            </a:endParaRPr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5E16699F-6351-09AD-CDDC-F9364ADDC812}"/>
              </a:ext>
            </a:extLst>
          </p:cNvPr>
          <p:cNvGrpSpPr/>
          <p:nvPr/>
        </p:nvGrpSpPr>
        <p:grpSpPr>
          <a:xfrm>
            <a:off x="1339490" y="2013801"/>
            <a:ext cx="2949568" cy="3367824"/>
            <a:chOff x="1179692" y="2115247"/>
            <a:chExt cx="2949568" cy="3293615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A78BA345-B260-E33E-2FC1-5432B918C20A}"/>
                </a:ext>
              </a:extLst>
            </p:cNvPr>
            <p:cNvSpPr/>
            <p:nvPr/>
          </p:nvSpPr>
          <p:spPr>
            <a:xfrm>
              <a:off x="1179692" y="2115247"/>
              <a:ext cx="2949568" cy="329361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9" name="Sottotitolo 2">
              <a:extLst>
                <a:ext uri="{FF2B5EF4-FFF2-40B4-BE49-F238E27FC236}">
                  <a16:creationId xmlns:a16="http://schemas.microsoft.com/office/drawing/2014/main" id="{2ADD6B0F-3E01-A0D3-7560-24E95DF99A3A}"/>
                </a:ext>
              </a:extLst>
            </p:cNvPr>
            <p:cNvSpPr txBox="1">
              <a:spLocks/>
            </p:cNvSpPr>
            <p:nvPr/>
          </p:nvSpPr>
          <p:spPr>
            <a:xfrm>
              <a:off x="1282876" y="2459725"/>
              <a:ext cx="2743200" cy="259420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DOVE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TREZZO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: Presso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salone inferiore della scuola.</a:t>
              </a:r>
              <a:endParaRPr lang="it-IT" sz="2000" b="1" dirty="0">
                <a:solidFill>
                  <a:srgbClr val="000000"/>
                </a:solidFill>
                <a:latin typeface="Amasis MT Pro" panose="020405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" panose="020405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" panose="020405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91A51E6C-1703-D1E6-E18A-1CA346836945}"/>
              </a:ext>
            </a:extLst>
          </p:cNvPr>
          <p:cNvGrpSpPr/>
          <p:nvPr/>
        </p:nvGrpSpPr>
        <p:grpSpPr>
          <a:xfrm>
            <a:off x="4606770" y="1623060"/>
            <a:ext cx="2949568" cy="3758565"/>
            <a:chOff x="4446972" y="2125292"/>
            <a:chExt cx="2949568" cy="3675746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07100D02-DE2C-682F-7A87-547C11039EFE}"/>
                </a:ext>
              </a:extLst>
            </p:cNvPr>
            <p:cNvSpPr/>
            <p:nvPr/>
          </p:nvSpPr>
          <p:spPr>
            <a:xfrm>
              <a:off x="4446972" y="2507423"/>
              <a:ext cx="2949568" cy="329361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3" name="Sottotitolo 2">
              <a:extLst>
                <a:ext uri="{FF2B5EF4-FFF2-40B4-BE49-F238E27FC236}">
                  <a16:creationId xmlns:a16="http://schemas.microsoft.com/office/drawing/2014/main" id="{1A96795F-161C-EA40-51C6-CBCEFC099A20}"/>
                </a:ext>
              </a:extLst>
            </p:cNvPr>
            <p:cNvSpPr txBox="1">
              <a:spLocks/>
            </p:cNvSpPr>
            <p:nvPr/>
          </p:nvSpPr>
          <p:spPr>
            <a:xfrm>
              <a:off x="4549362" y="2125292"/>
              <a:ext cx="2743200" cy="295234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INIZIO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Il servizio parte dalla terza settimana di scuola, il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22/09.</a:t>
              </a:r>
            </a:p>
          </p:txBody>
        </p:sp>
      </p:grp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8A9EF5AA-9CD9-241E-B13A-FCED802463EF}"/>
              </a:ext>
            </a:extLst>
          </p:cNvPr>
          <p:cNvGrpSpPr/>
          <p:nvPr/>
        </p:nvGrpSpPr>
        <p:grpSpPr>
          <a:xfrm>
            <a:off x="7956504" y="1782040"/>
            <a:ext cx="2949568" cy="3599585"/>
            <a:chOff x="7797590" y="2291911"/>
            <a:chExt cx="2949568" cy="3509127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A909D3-DCAE-8A6F-278E-D3B1B661AEEF}"/>
                </a:ext>
              </a:extLst>
            </p:cNvPr>
            <p:cNvSpPr/>
            <p:nvPr/>
          </p:nvSpPr>
          <p:spPr>
            <a:xfrm>
              <a:off x="7797590" y="2507423"/>
              <a:ext cx="2949568" cy="32936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7" name="Sottotitolo 2">
              <a:extLst>
                <a:ext uri="{FF2B5EF4-FFF2-40B4-BE49-F238E27FC236}">
                  <a16:creationId xmlns:a16="http://schemas.microsoft.com/office/drawing/2014/main" id="{C0A4C4B3-A85E-4CB5-E9FE-ABA1D2468D76}"/>
                </a:ext>
              </a:extLst>
            </p:cNvPr>
            <p:cNvSpPr txBox="1">
              <a:spLocks/>
            </p:cNvSpPr>
            <p:nvPr/>
          </p:nvSpPr>
          <p:spPr>
            <a:xfrm>
              <a:off x="7920662" y="2291911"/>
              <a:ext cx="2743200" cy="329361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ORARIO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Il servizio è attivo dalle ore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16:00 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alle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18:00 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e si può ritirare l’alunno dalle ore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16:30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 alle ore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18:00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.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sis MT Pro" panose="020405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1" name="Immagine 20">
            <a:extLst>
              <a:ext uri="{FF2B5EF4-FFF2-40B4-BE49-F238E27FC236}">
                <a16:creationId xmlns:a16="http://schemas.microsoft.com/office/drawing/2014/main" id="{114AB6B0-DEA9-EC88-FED1-E748EE1022E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572"/>
          <a:stretch/>
        </p:blipFill>
        <p:spPr bwMode="auto">
          <a:xfrm>
            <a:off x="11220450" y="343919"/>
            <a:ext cx="666750" cy="8124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9790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65F0E1-E89A-2D58-876A-1A58E3614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3AD0E27-5DE6-50AA-C70A-AB8DBEA2D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039143-39C2-20DB-99BB-234BAF26A0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6E890A-5D47-99F8-90B9-AD3FC5085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1192" y="278977"/>
            <a:ext cx="11689617" cy="6300047"/>
          </a:xfrm>
          <a:prstGeom prst="rect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10727B3-608E-FDDB-5DD0-42DE9F7D413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142999" y="1280160"/>
            <a:ext cx="9552709" cy="4502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b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</a:br>
            <a:r>
              <a:rPr lang="en-US" dirty="0">
                <a:solidFill>
                  <a:srgbClr val="FFFFFF"/>
                </a:solidFill>
                <a:latin typeface="Amasis MT Pro Black" panose="02040A04050005020304" pitchFamily="18" charset="0"/>
              </a:rPr>
              <a:t>TRASPORTO SCOLASTICO</a:t>
            </a:r>
          </a:p>
        </p:txBody>
      </p:sp>
    </p:spTree>
    <p:extLst>
      <p:ext uri="{BB962C8B-B14F-4D97-AF65-F5344CB8AC3E}">
        <p14:creationId xmlns:p14="http://schemas.microsoft.com/office/powerpoint/2010/main" val="27616546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DD97D0AC-0449-6C92-13F0-ABF69CD8E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3"/>
                </a:solidFill>
                <a:latin typeface="Amasis MT Pro Black" panose="02040A04050005020304" pitchFamily="18" charset="0"/>
              </a:rPr>
              <a:t>Info </a:t>
            </a:r>
            <a:r>
              <a:rPr lang="en-US" sz="5400" dirty="0" err="1">
                <a:solidFill>
                  <a:schemeClr val="accent3"/>
                </a:solidFill>
                <a:latin typeface="Amasis MT Pro Black" panose="02040A04050005020304" pitchFamily="18" charset="0"/>
              </a:rPr>
              <a:t>utili</a:t>
            </a:r>
            <a:endParaRPr lang="en-US" sz="5400" kern="1200" dirty="0">
              <a:solidFill>
                <a:schemeClr val="accent3"/>
              </a:solidFill>
              <a:latin typeface="Amasis MT Pro Black" panose="02040A04050005020304" pitchFamily="18" charset="0"/>
            </a:endParaRPr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82007D21-D605-C866-DBA1-C2F399F96FD7}"/>
              </a:ext>
            </a:extLst>
          </p:cNvPr>
          <p:cNvGrpSpPr/>
          <p:nvPr/>
        </p:nvGrpSpPr>
        <p:grpSpPr>
          <a:xfrm>
            <a:off x="1339490" y="2013801"/>
            <a:ext cx="2949568" cy="3367824"/>
            <a:chOff x="1179692" y="2115247"/>
            <a:chExt cx="2949568" cy="3293615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F515B020-9144-489B-3CF4-8E5FD2364DAF}"/>
                </a:ext>
              </a:extLst>
            </p:cNvPr>
            <p:cNvSpPr/>
            <p:nvPr/>
          </p:nvSpPr>
          <p:spPr>
            <a:xfrm>
              <a:off x="1179692" y="2115247"/>
              <a:ext cx="2949568" cy="329361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9" name="Sottotitolo 2">
              <a:extLst>
                <a:ext uri="{FF2B5EF4-FFF2-40B4-BE49-F238E27FC236}">
                  <a16:creationId xmlns:a16="http://schemas.microsoft.com/office/drawing/2014/main" id="{3C9EA97B-8E60-AC6D-0A25-755A5E380DA0}"/>
                </a:ext>
              </a:extLst>
            </p:cNvPr>
            <p:cNvSpPr txBox="1">
              <a:spLocks/>
            </p:cNvSpPr>
            <p:nvPr/>
          </p:nvSpPr>
          <p:spPr>
            <a:xfrm>
              <a:off x="1282876" y="2243529"/>
              <a:ext cx="2743200" cy="259420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DOVE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indent="0">
                <a:lnSpc>
                  <a:spcPct val="110000"/>
                </a:lnSpc>
                <a:buNone/>
              </a:pPr>
              <a:r>
                <a:rPr lang="it-IT" sz="2000" dirty="0"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Gli autobus accompagneranno gli alunni fino alla </a:t>
              </a:r>
              <a:r>
                <a:rPr lang="it-IT" sz="2000" b="1" dirty="0"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Scuola Secondaria </a:t>
              </a:r>
              <a:r>
                <a:rPr lang="it-IT" sz="2000" dirty="0"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di 1 grado «P. Calamandrei».</a:t>
              </a:r>
            </a:p>
          </p:txBody>
        </p:sp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8AB71EEC-D0A3-6889-D19A-18ED82A58B65}"/>
              </a:ext>
            </a:extLst>
          </p:cNvPr>
          <p:cNvGrpSpPr/>
          <p:nvPr/>
        </p:nvGrpSpPr>
        <p:grpSpPr>
          <a:xfrm>
            <a:off x="4606770" y="1623060"/>
            <a:ext cx="2949568" cy="3758565"/>
            <a:chOff x="4446972" y="2125292"/>
            <a:chExt cx="2949568" cy="3675746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F32CD017-39BD-0EDE-8A15-2CD20BFF03D1}"/>
                </a:ext>
              </a:extLst>
            </p:cNvPr>
            <p:cNvSpPr/>
            <p:nvPr/>
          </p:nvSpPr>
          <p:spPr>
            <a:xfrm>
              <a:off x="4446972" y="2507423"/>
              <a:ext cx="2949568" cy="329361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3" name="Sottotitolo 2">
              <a:extLst>
                <a:ext uri="{FF2B5EF4-FFF2-40B4-BE49-F238E27FC236}">
                  <a16:creationId xmlns:a16="http://schemas.microsoft.com/office/drawing/2014/main" id="{66AC7C36-83F6-78C3-E46C-BDC7E4B7099B}"/>
                </a:ext>
              </a:extLst>
            </p:cNvPr>
            <p:cNvSpPr txBox="1">
              <a:spLocks/>
            </p:cNvSpPr>
            <p:nvPr/>
          </p:nvSpPr>
          <p:spPr>
            <a:xfrm>
              <a:off x="4549362" y="2125292"/>
              <a:ext cx="2743200" cy="295234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INIZIO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Il servizio parte dal primo giorno di scuola, il </a:t>
              </a:r>
              <a:r>
                <a:rPr lang="it-IT" sz="2000" b="1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12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/09.</a:t>
              </a:r>
            </a:p>
          </p:txBody>
        </p:sp>
      </p:grp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FC094A65-F79A-2924-B594-D9D6B3446E4E}"/>
              </a:ext>
            </a:extLst>
          </p:cNvPr>
          <p:cNvGrpSpPr/>
          <p:nvPr/>
        </p:nvGrpSpPr>
        <p:grpSpPr>
          <a:xfrm>
            <a:off x="7976440" y="2003108"/>
            <a:ext cx="2949568" cy="3378518"/>
            <a:chOff x="7817526" y="2507423"/>
            <a:chExt cx="2949568" cy="3293615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EEC1B5DA-5859-8474-596F-B03097A4B739}"/>
                </a:ext>
              </a:extLst>
            </p:cNvPr>
            <p:cNvSpPr/>
            <p:nvPr/>
          </p:nvSpPr>
          <p:spPr>
            <a:xfrm>
              <a:off x="7817526" y="2507423"/>
              <a:ext cx="2949568" cy="32936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7" name="Sottotitolo 2">
              <a:extLst>
                <a:ext uri="{FF2B5EF4-FFF2-40B4-BE49-F238E27FC236}">
                  <a16:creationId xmlns:a16="http://schemas.microsoft.com/office/drawing/2014/main" id="{A1714AB7-DFC0-3678-1D22-FED297A14172}"/>
                </a:ext>
              </a:extLst>
            </p:cNvPr>
            <p:cNvSpPr txBox="1">
              <a:spLocks/>
            </p:cNvSpPr>
            <p:nvPr/>
          </p:nvSpPr>
          <p:spPr>
            <a:xfrm>
              <a:off x="7920710" y="2645723"/>
              <a:ext cx="2743200" cy="311910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masis MT Pro Black" panose="02040A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ORARIO</a:t>
              </a:r>
              <a:endPara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masis MT Pro Black" panose="02040A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Il </a:t>
              </a: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12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 settembre</a:t>
              </a:r>
            </a:p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it-IT" sz="2000" b="1" dirty="0">
                  <a:solidFill>
                    <a:schemeClr val="bg1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MATTINO</a:t>
              </a:r>
              <a:r>
                <a:rPr lang="it-IT" sz="2000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: </a:t>
              </a:r>
            </a:p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it-IT" sz="2000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partenza ore 8:45</a:t>
              </a:r>
            </a:p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POMERIGGIO</a:t>
              </a:r>
              <a:r>
                <a:rPr lang="it-IT" sz="2000" dirty="0">
                  <a:solidFill>
                    <a:srgbClr val="000000"/>
                  </a:solidFill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: partenza ore 13:00</a:t>
              </a:r>
            </a:p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lang="it-IT" sz="2000" dirty="0">
                <a:solidFill>
                  <a:srgbClr val="000000"/>
                </a:solidFill>
                <a:latin typeface="Amasis MT Pro" panose="02040504050005020304" pitchFamily="18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it-IT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sis MT Pro" panose="02040504050005020304" pitchFamily="18" charset="0"/>
                  <a:ea typeface="Verdana" panose="020B0604030504040204" pitchFamily="34" charset="0"/>
                  <a:cs typeface="Arial" panose="020B0604020202020204" pitchFamily="34" charset="0"/>
                </a:rPr>
                <a:t>Gli orari completi saranno disposti alle fermate.</a:t>
              </a:r>
            </a:p>
          </p:txBody>
        </p:sp>
      </p:grpSp>
      <p:pic>
        <p:nvPicPr>
          <p:cNvPr id="21" name="Immagine 20">
            <a:extLst>
              <a:ext uri="{FF2B5EF4-FFF2-40B4-BE49-F238E27FC236}">
                <a16:creationId xmlns:a16="http://schemas.microsoft.com/office/drawing/2014/main" id="{6B630A93-36DF-F7E6-AF51-3FFA1317D1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572"/>
          <a:stretch/>
        </p:blipFill>
        <p:spPr bwMode="auto">
          <a:xfrm>
            <a:off x="11220450" y="343919"/>
            <a:ext cx="666750" cy="8124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81239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274</TotalTime>
  <Words>457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Amasis MT Pro</vt:lpstr>
      <vt:lpstr>Amasis MT Pro Black</vt:lpstr>
      <vt:lpstr>Arial</vt:lpstr>
      <vt:lpstr>Corbel</vt:lpstr>
      <vt:lpstr>Base</vt:lpstr>
      <vt:lpstr>  SERVIZI  SCOLASTICI  INTEGRATIVI   </vt:lpstr>
      <vt:lpstr>   PRE – SCUOLA Scuola primaria</vt:lpstr>
      <vt:lpstr>Info utili</vt:lpstr>
      <vt:lpstr>   POST – SCUOLA Scuola primaria</vt:lpstr>
      <vt:lpstr>Info utili</vt:lpstr>
      <vt:lpstr>   POST – SCUOLA Scuola dell’infanzia</vt:lpstr>
      <vt:lpstr>Info utili</vt:lpstr>
      <vt:lpstr>   TRASPORTO SCOLASTICO</vt:lpstr>
      <vt:lpstr>Info utili</vt:lpstr>
      <vt:lpstr>   PEDIBUS</vt:lpstr>
      <vt:lpstr>Info utili</vt:lpstr>
      <vt:lpstr>CONTATTI UTILI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Clarissa Scaramozzino</dc:creator>
  <cp:lastModifiedBy>Office 365 10</cp:lastModifiedBy>
  <cp:revision>29</cp:revision>
  <dcterms:created xsi:type="dcterms:W3CDTF">2024-08-28T06:58:58Z</dcterms:created>
  <dcterms:modified xsi:type="dcterms:W3CDTF">2025-08-28T08:30:11Z</dcterms:modified>
</cp:coreProperties>
</file>